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3" r:id="rId3"/>
    <p:sldId id="264" r:id="rId4"/>
    <p:sldId id="265" r:id="rId5"/>
    <p:sldId id="267" r:id="rId6"/>
    <p:sldId id="275" r:id="rId7"/>
    <p:sldId id="290" r:id="rId8"/>
    <p:sldId id="299" r:id="rId9"/>
    <p:sldId id="300" r:id="rId10"/>
    <p:sldId id="305" r:id="rId11"/>
    <p:sldId id="291" r:id="rId12"/>
    <p:sldId id="302" r:id="rId13"/>
    <p:sldId id="301" r:id="rId14"/>
    <p:sldId id="303" r:id="rId15"/>
    <p:sldId id="304" r:id="rId16"/>
    <p:sldId id="294" r:id="rId17"/>
    <p:sldId id="295" r:id="rId18"/>
    <p:sldId id="296" r:id="rId19"/>
    <p:sldId id="297" r:id="rId20"/>
    <p:sldId id="268" r:id="rId21"/>
    <p:sldId id="266" r:id="rId22"/>
    <p:sldId id="270" r:id="rId23"/>
    <p:sldId id="269" r:id="rId24"/>
    <p:sldId id="271" r:id="rId25"/>
    <p:sldId id="276" r:id="rId26"/>
    <p:sldId id="257" r:id="rId27"/>
    <p:sldId id="277" r:id="rId28"/>
    <p:sldId id="278" r:id="rId29"/>
    <p:sldId id="279" r:id="rId30"/>
    <p:sldId id="287" r:id="rId31"/>
    <p:sldId id="288" r:id="rId32"/>
    <p:sldId id="286" r:id="rId33"/>
    <p:sldId id="298" r:id="rId34"/>
    <p:sldId id="280" r:id="rId35"/>
    <p:sldId id="262" r:id="rId36"/>
    <p:sldId id="261" r:id="rId37"/>
    <p:sldId id="281" r:id="rId38"/>
    <p:sldId id="282" r:id="rId39"/>
    <p:sldId id="29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DE296C2-4947-4416-A76D-407E5AAADB48}" type="datetimeFigureOut">
              <a:rPr lang="en-IN" smtClean="0"/>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33619B-DCBA-4A97-89D6-D7891F303ADD}"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62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296C2-4947-4416-A76D-407E5AAADB48}" type="datetimeFigureOut">
              <a:rPr lang="en-IN" smtClean="0"/>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33619B-DCBA-4A97-89D6-D7891F303ADD}" type="slidenum">
              <a:rPr lang="en-IN" smtClean="0"/>
              <a:t>‹#›</a:t>
            </a:fld>
            <a:endParaRPr lang="en-IN"/>
          </a:p>
        </p:txBody>
      </p:sp>
    </p:spTree>
    <p:extLst>
      <p:ext uri="{BB962C8B-B14F-4D97-AF65-F5344CB8AC3E}">
        <p14:creationId xmlns:p14="http://schemas.microsoft.com/office/powerpoint/2010/main" val="2235349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296C2-4947-4416-A76D-407E5AAADB48}" type="datetimeFigureOut">
              <a:rPr lang="en-IN" smtClean="0"/>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33619B-DCBA-4A97-89D6-D7891F303ADD}"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715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296C2-4947-4416-A76D-407E5AAADB48}" type="datetimeFigureOut">
              <a:rPr lang="en-IN" smtClean="0"/>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33619B-DCBA-4A97-89D6-D7891F303ADD}" type="slidenum">
              <a:rPr lang="en-IN" smtClean="0"/>
              <a:t>‹#›</a:t>
            </a:fld>
            <a:endParaRPr lang="en-IN"/>
          </a:p>
        </p:txBody>
      </p:sp>
    </p:spTree>
    <p:extLst>
      <p:ext uri="{BB962C8B-B14F-4D97-AF65-F5344CB8AC3E}">
        <p14:creationId xmlns:p14="http://schemas.microsoft.com/office/powerpoint/2010/main" val="3894144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E296C2-4947-4416-A76D-407E5AAADB48}" type="datetimeFigureOut">
              <a:rPr lang="en-IN" smtClean="0"/>
              <a:t>25-04-2024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33619B-DCBA-4A97-89D6-D7891F303ADD}"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373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E296C2-4947-4416-A76D-407E5AAADB48}" type="datetimeFigureOut">
              <a:rPr lang="en-IN" smtClean="0"/>
              <a:t>25-04-2024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33619B-DCBA-4A97-89D6-D7891F303ADD}" type="slidenum">
              <a:rPr lang="en-IN" smtClean="0"/>
              <a:t>‹#›</a:t>
            </a:fld>
            <a:endParaRPr lang="en-IN"/>
          </a:p>
        </p:txBody>
      </p:sp>
    </p:spTree>
    <p:extLst>
      <p:ext uri="{BB962C8B-B14F-4D97-AF65-F5344CB8AC3E}">
        <p14:creationId xmlns:p14="http://schemas.microsoft.com/office/powerpoint/2010/main" val="990798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E296C2-4947-4416-A76D-407E5AAADB48}" type="datetimeFigureOut">
              <a:rPr lang="en-IN" smtClean="0"/>
              <a:t>25-04-2024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33619B-DCBA-4A97-89D6-D7891F303ADD}" type="slidenum">
              <a:rPr lang="en-IN" smtClean="0"/>
              <a:t>‹#›</a:t>
            </a:fld>
            <a:endParaRPr lang="en-IN"/>
          </a:p>
        </p:txBody>
      </p:sp>
    </p:spTree>
    <p:extLst>
      <p:ext uri="{BB962C8B-B14F-4D97-AF65-F5344CB8AC3E}">
        <p14:creationId xmlns:p14="http://schemas.microsoft.com/office/powerpoint/2010/main" val="1818881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E296C2-4947-4416-A76D-407E5AAADB48}" type="datetimeFigureOut">
              <a:rPr lang="en-IN" smtClean="0"/>
              <a:t>25-04-2024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533619B-DCBA-4A97-89D6-D7891F303ADD}" type="slidenum">
              <a:rPr lang="en-IN" smtClean="0"/>
              <a:t>‹#›</a:t>
            </a:fld>
            <a:endParaRPr lang="en-IN"/>
          </a:p>
        </p:txBody>
      </p:sp>
    </p:spTree>
    <p:extLst>
      <p:ext uri="{BB962C8B-B14F-4D97-AF65-F5344CB8AC3E}">
        <p14:creationId xmlns:p14="http://schemas.microsoft.com/office/powerpoint/2010/main" val="3120293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296C2-4947-4416-A76D-407E5AAADB48}" type="datetimeFigureOut">
              <a:rPr lang="en-IN" smtClean="0"/>
              <a:t>25-04-2024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533619B-DCBA-4A97-89D6-D7891F303ADD}" type="slidenum">
              <a:rPr lang="en-IN" smtClean="0"/>
              <a:t>‹#›</a:t>
            </a:fld>
            <a:endParaRPr lang="en-IN"/>
          </a:p>
        </p:txBody>
      </p:sp>
    </p:spTree>
    <p:extLst>
      <p:ext uri="{BB962C8B-B14F-4D97-AF65-F5344CB8AC3E}">
        <p14:creationId xmlns:p14="http://schemas.microsoft.com/office/powerpoint/2010/main" val="1340314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E296C2-4947-4416-A76D-407E5AAADB48}" type="datetimeFigureOut">
              <a:rPr lang="en-IN" smtClean="0"/>
              <a:t>25-04-2024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33619B-DCBA-4A97-89D6-D7891F303ADD}" type="slidenum">
              <a:rPr lang="en-IN" smtClean="0"/>
              <a:t>‹#›</a:t>
            </a:fld>
            <a:endParaRPr lang="en-IN"/>
          </a:p>
        </p:txBody>
      </p:sp>
    </p:spTree>
    <p:extLst>
      <p:ext uri="{BB962C8B-B14F-4D97-AF65-F5344CB8AC3E}">
        <p14:creationId xmlns:p14="http://schemas.microsoft.com/office/powerpoint/2010/main" val="431399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296C2-4947-4416-A76D-407E5AAADB48}" type="datetimeFigureOut">
              <a:rPr lang="en-IN" smtClean="0"/>
              <a:t>25-04-2024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33619B-DCBA-4A97-89D6-D7891F303ADD}"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751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DE296C2-4947-4416-A76D-407E5AAADB48}" type="datetimeFigureOut">
              <a:rPr lang="en-IN" smtClean="0"/>
              <a:t>25-04-2024</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33619B-DCBA-4A97-89D6-D7891F303ADD}"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01936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F311-BC78-B825-1A48-B6FC70202244}"/>
              </a:ext>
            </a:extLst>
          </p:cNvPr>
          <p:cNvSpPr>
            <a:spLocks noGrp="1"/>
          </p:cNvSpPr>
          <p:nvPr>
            <p:ph type="ctrTitle"/>
          </p:nvPr>
        </p:nvSpPr>
        <p:spPr>
          <a:xfrm>
            <a:off x="133349" y="4857578"/>
            <a:ext cx="8143875" cy="1655762"/>
          </a:xfrm>
        </p:spPr>
        <p:txBody>
          <a:bodyPr>
            <a:normAutofit/>
          </a:bodyPr>
          <a:lstStyle/>
          <a:p>
            <a:r>
              <a:rPr lang="en-IN" sz="4400" dirty="0"/>
              <a:t>Automated Door LOCK/Unlock System</a:t>
            </a:r>
          </a:p>
        </p:txBody>
      </p:sp>
      <p:sp>
        <p:nvSpPr>
          <p:cNvPr id="3" name="Subtitle 2">
            <a:extLst>
              <a:ext uri="{FF2B5EF4-FFF2-40B4-BE49-F238E27FC236}">
                <a16:creationId xmlns:a16="http://schemas.microsoft.com/office/drawing/2014/main" id="{A222D1B4-CCCA-D231-43AD-C8A578ED7548}"/>
              </a:ext>
            </a:extLst>
          </p:cNvPr>
          <p:cNvSpPr>
            <a:spLocks noGrp="1"/>
          </p:cNvSpPr>
          <p:nvPr>
            <p:ph type="subTitle" idx="1"/>
          </p:nvPr>
        </p:nvSpPr>
        <p:spPr>
          <a:xfrm>
            <a:off x="9007151" y="4863776"/>
            <a:ext cx="9144000" cy="1655762"/>
          </a:xfrm>
        </p:spPr>
        <p:txBody>
          <a:bodyPr/>
          <a:lstStyle/>
          <a:p>
            <a:r>
              <a:rPr lang="en-IN" dirty="0"/>
              <a:t>DHARSHINI R</a:t>
            </a:r>
          </a:p>
          <a:p>
            <a:r>
              <a:rPr lang="en-IN" dirty="0"/>
              <a:t>SANDHIYA DEVI B</a:t>
            </a:r>
          </a:p>
          <a:p>
            <a:r>
              <a:rPr lang="en-IN" dirty="0"/>
              <a:t>SHRI SUBIKSHA S T</a:t>
            </a:r>
          </a:p>
        </p:txBody>
      </p:sp>
    </p:spTree>
    <p:extLst>
      <p:ext uri="{BB962C8B-B14F-4D97-AF65-F5344CB8AC3E}">
        <p14:creationId xmlns:p14="http://schemas.microsoft.com/office/powerpoint/2010/main" val="4212336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2D3E-B6B8-C421-06E3-8B6EAB2ACF07}"/>
              </a:ext>
            </a:extLst>
          </p:cNvPr>
          <p:cNvSpPr>
            <a:spLocks noGrp="1"/>
          </p:cNvSpPr>
          <p:nvPr>
            <p:ph type="title"/>
          </p:nvPr>
        </p:nvSpPr>
        <p:spPr/>
        <p:txBody>
          <a:bodyPr/>
          <a:lstStyle/>
          <a:p>
            <a:r>
              <a:rPr lang="en-IN" dirty="0"/>
              <a:t>DEPLOYMENT DIAGRAM</a:t>
            </a:r>
          </a:p>
        </p:txBody>
      </p:sp>
      <p:pic>
        <p:nvPicPr>
          <p:cNvPr id="4" name="Picture 3">
            <a:extLst>
              <a:ext uri="{FF2B5EF4-FFF2-40B4-BE49-F238E27FC236}">
                <a16:creationId xmlns:a16="http://schemas.microsoft.com/office/drawing/2014/main" id="{CA04263C-45B5-3C94-3303-A2D3CEAAE19F}"/>
              </a:ext>
            </a:extLst>
          </p:cNvPr>
          <p:cNvPicPr>
            <a:picLocks noChangeAspect="1"/>
          </p:cNvPicPr>
          <p:nvPr/>
        </p:nvPicPr>
        <p:blipFill>
          <a:blip r:embed="rId2"/>
          <a:stretch>
            <a:fillRect/>
          </a:stretch>
        </p:blipFill>
        <p:spPr>
          <a:xfrm>
            <a:off x="1559767" y="1613452"/>
            <a:ext cx="8489301" cy="4659332"/>
          </a:xfrm>
          <a:prstGeom prst="rect">
            <a:avLst/>
          </a:prstGeom>
        </p:spPr>
      </p:pic>
    </p:spTree>
    <p:extLst>
      <p:ext uri="{BB962C8B-B14F-4D97-AF65-F5344CB8AC3E}">
        <p14:creationId xmlns:p14="http://schemas.microsoft.com/office/powerpoint/2010/main" val="2058967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3A9C-E232-5A8D-34C8-97109490F013}"/>
              </a:ext>
            </a:extLst>
          </p:cNvPr>
          <p:cNvSpPr>
            <a:spLocks noGrp="1"/>
          </p:cNvSpPr>
          <p:nvPr>
            <p:ph type="title"/>
          </p:nvPr>
        </p:nvSpPr>
        <p:spPr>
          <a:xfrm>
            <a:off x="984533" y="612989"/>
            <a:ext cx="10515600" cy="1325563"/>
          </a:xfrm>
        </p:spPr>
        <p:txBody>
          <a:bodyPr/>
          <a:lstStyle/>
          <a:p>
            <a:r>
              <a:rPr lang="en-IN" dirty="0"/>
              <a:t>GANTT CHART</a:t>
            </a:r>
          </a:p>
        </p:txBody>
      </p:sp>
      <p:pic>
        <p:nvPicPr>
          <p:cNvPr id="4" name="Picture 3">
            <a:extLst>
              <a:ext uri="{FF2B5EF4-FFF2-40B4-BE49-F238E27FC236}">
                <a16:creationId xmlns:a16="http://schemas.microsoft.com/office/drawing/2014/main" id="{2CFDAB47-FD52-FC67-971A-69C857C95928}"/>
              </a:ext>
            </a:extLst>
          </p:cNvPr>
          <p:cNvPicPr>
            <a:picLocks noChangeAspect="1"/>
          </p:cNvPicPr>
          <p:nvPr/>
        </p:nvPicPr>
        <p:blipFill>
          <a:blip r:embed="rId2"/>
          <a:stretch>
            <a:fillRect/>
          </a:stretch>
        </p:blipFill>
        <p:spPr>
          <a:xfrm>
            <a:off x="4276885" y="773829"/>
            <a:ext cx="5482936" cy="2008600"/>
          </a:xfrm>
          <a:prstGeom prst="rect">
            <a:avLst/>
          </a:prstGeom>
        </p:spPr>
      </p:pic>
      <p:pic>
        <p:nvPicPr>
          <p:cNvPr id="6" name="Picture 5">
            <a:extLst>
              <a:ext uri="{FF2B5EF4-FFF2-40B4-BE49-F238E27FC236}">
                <a16:creationId xmlns:a16="http://schemas.microsoft.com/office/drawing/2014/main" id="{C1109E4D-5186-F84F-5F32-82C05F9DA0EC}"/>
              </a:ext>
            </a:extLst>
          </p:cNvPr>
          <p:cNvPicPr>
            <a:picLocks noChangeAspect="1"/>
          </p:cNvPicPr>
          <p:nvPr/>
        </p:nvPicPr>
        <p:blipFill>
          <a:blip r:embed="rId3"/>
          <a:stretch>
            <a:fillRect/>
          </a:stretch>
        </p:blipFill>
        <p:spPr>
          <a:xfrm>
            <a:off x="1821145" y="3429000"/>
            <a:ext cx="8842376" cy="2618705"/>
          </a:xfrm>
          <a:prstGeom prst="rect">
            <a:avLst/>
          </a:prstGeom>
        </p:spPr>
      </p:pic>
    </p:spTree>
    <p:extLst>
      <p:ext uri="{BB962C8B-B14F-4D97-AF65-F5344CB8AC3E}">
        <p14:creationId xmlns:p14="http://schemas.microsoft.com/office/powerpoint/2010/main" val="77433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F3C1-57AC-9EED-3987-C296D5A82D7A}"/>
              </a:ext>
            </a:extLst>
          </p:cNvPr>
          <p:cNvSpPr>
            <a:spLocks noGrp="1"/>
          </p:cNvSpPr>
          <p:nvPr>
            <p:ph type="title"/>
          </p:nvPr>
        </p:nvSpPr>
        <p:spPr/>
        <p:txBody>
          <a:bodyPr/>
          <a:lstStyle/>
          <a:p>
            <a:r>
              <a:rPr lang="en-IN" dirty="0"/>
              <a:t>PERT CHART</a:t>
            </a:r>
          </a:p>
        </p:txBody>
      </p:sp>
      <p:pic>
        <p:nvPicPr>
          <p:cNvPr id="4" name="Picture 3">
            <a:extLst>
              <a:ext uri="{FF2B5EF4-FFF2-40B4-BE49-F238E27FC236}">
                <a16:creationId xmlns:a16="http://schemas.microsoft.com/office/drawing/2014/main" id="{D51320CC-296F-668A-D4E4-7223858A6494}"/>
              </a:ext>
            </a:extLst>
          </p:cNvPr>
          <p:cNvPicPr>
            <a:picLocks noChangeAspect="1"/>
          </p:cNvPicPr>
          <p:nvPr/>
        </p:nvPicPr>
        <p:blipFill>
          <a:blip r:embed="rId2"/>
          <a:stretch>
            <a:fillRect/>
          </a:stretch>
        </p:blipFill>
        <p:spPr>
          <a:xfrm>
            <a:off x="1119673" y="2084831"/>
            <a:ext cx="9965094" cy="3905421"/>
          </a:xfrm>
          <a:prstGeom prst="rect">
            <a:avLst/>
          </a:prstGeom>
        </p:spPr>
      </p:pic>
    </p:spTree>
    <p:extLst>
      <p:ext uri="{BB962C8B-B14F-4D97-AF65-F5344CB8AC3E}">
        <p14:creationId xmlns:p14="http://schemas.microsoft.com/office/powerpoint/2010/main" val="3439583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02AE-D94B-721C-C29F-3CE5651ED72E}"/>
              </a:ext>
            </a:extLst>
          </p:cNvPr>
          <p:cNvSpPr>
            <a:spLocks noGrp="1"/>
          </p:cNvSpPr>
          <p:nvPr>
            <p:ph type="title"/>
          </p:nvPr>
        </p:nvSpPr>
        <p:spPr/>
        <p:txBody>
          <a:bodyPr/>
          <a:lstStyle/>
          <a:p>
            <a:r>
              <a:rPr lang="en-IN" dirty="0"/>
              <a:t>PERT CHART</a:t>
            </a:r>
          </a:p>
        </p:txBody>
      </p:sp>
      <p:pic>
        <p:nvPicPr>
          <p:cNvPr id="4" name="Picture 3">
            <a:extLst>
              <a:ext uri="{FF2B5EF4-FFF2-40B4-BE49-F238E27FC236}">
                <a16:creationId xmlns:a16="http://schemas.microsoft.com/office/drawing/2014/main" id="{3A0E9B50-A199-4655-EB34-1C25B42AEDA4}"/>
              </a:ext>
            </a:extLst>
          </p:cNvPr>
          <p:cNvPicPr>
            <a:picLocks noChangeAspect="1"/>
          </p:cNvPicPr>
          <p:nvPr/>
        </p:nvPicPr>
        <p:blipFill>
          <a:blip r:embed="rId2"/>
          <a:stretch>
            <a:fillRect/>
          </a:stretch>
        </p:blipFill>
        <p:spPr>
          <a:xfrm>
            <a:off x="2900039" y="1763486"/>
            <a:ext cx="6391921" cy="4333971"/>
          </a:xfrm>
          <a:prstGeom prst="rect">
            <a:avLst/>
          </a:prstGeom>
        </p:spPr>
      </p:pic>
    </p:spTree>
    <p:extLst>
      <p:ext uri="{BB962C8B-B14F-4D97-AF65-F5344CB8AC3E}">
        <p14:creationId xmlns:p14="http://schemas.microsoft.com/office/powerpoint/2010/main" val="3298641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C32D-CE04-DCF7-9205-4F642896EDC9}"/>
              </a:ext>
            </a:extLst>
          </p:cNvPr>
          <p:cNvSpPr>
            <a:spLocks noGrp="1"/>
          </p:cNvSpPr>
          <p:nvPr>
            <p:ph type="title"/>
          </p:nvPr>
        </p:nvSpPr>
        <p:spPr/>
        <p:txBody>
          <a:bodyPr/>
          <a:lstStyle/>
          <a:p>
            <a:r>
              <a:rPr lang="en-IN" dirty="0"/>
              <a:t>Functional Requirements</a:t>
            </a:r>
          </a:p>
        </p:txBody>
      </p:sp>
      <p:sp>
        <p:nvSpPr>
          <p:cNvPr id="5" name="TextBox 4">
            <a:extLst>
              <a:ext uri="{FF2B5EF4-FFF2-40B4-BE49-F238E27FC236}">
                <a16:creationId xmlns:a16="http://schemas.microsoft.com/office/drawing/2014/main" id="{765C557F-D1D3-7B10-AAF3-FCD8A9B34F7A}"/>
              </a:ext>
            </a:extLst>
          </p:cNvPr>
          <p:cNvSpPr txBox="1"/>
          <p:nvPr/>
        </p:nvSpPr>
        <p:spPr>
          <a:xfrm>
            <a:off x="699796" y="1898220"/>
            <a:ext cx="10739535" cy="4247317"/>
          </a:xfrm>
          <a:prstGeom prst="rect">
            <a:avLst/>
          </a:prstGeom>
          <a:noFill/>
        </p:spPr>
        <p:txBody>
          <a:bodyPr wrap="square" rtlCol="0">
            <a:spAutoFit/>
          </a:bodyPr>
          <a:lstStyle/>
          <a:p>
            <a:pPr marL="285750" indent="-285750" algn="just">
              <a:buFont typeface="Wingdings" panose="05000000000000000000" pitchFamily="2" charset="2"/>
              <a:buChar char="ü"/>
            </a:pPr>
            <a:r>
              <a:rPr lang="en-US" b="1" dirty="0"/>
              <a:t>User Registration:</a:t>
            </a:r>
          </a:p>
          <a:p>
            <a:pPr algn="just"/>
            <a:r>
              <a:rPr lang="en-US" dirty="0"/>
              <a:t>The system should allow users to sign up by providing necessary details like username, password, and other relevant information.</a:t>
            </a:r>
          </a:p>
          <a:p>
            <a:pPr marL="285750" indent="-285750" algn="just">
              <a:buFont typeface="Wingdings" panose="05000000000000000000" pitchFamily="2" charset="2"/>
              <a:buChar char="ü"/>
            </a:pPr>
            <a:r>
              <a:rPr lang="en-US" b="1" dirty="0"/>
              <a:t>User Authentication:</a:t>
            </a:r>
          </a:p>
          <a:p>
            <a:pPr algn="just"/>
            <a:r>
              <a:rPr lang="en-US" dirty="0"/>
              <a:t>After registration, users should be able to log in using their credentials. The system should verify the user's identity before granting access to the home layout.</a:t>
            </a:r>
          </a:p>
          <a:p>
            <a:pPr marL="285750" indent="-285750" algn="just">
              <a:buFont typeface="Wingdings" panose="05000000000000000000" pitchFamily="2" charset="2"/>
              <a:buChar char="ü"/>
            </a:pPr>
            <a:r>
              <a:rPr lang="en-US" b="1" dirty="0"/>
              <a:t>Home Layout Display:</a:t>
            </a:r>
          </a:p>
          <a:p>
            <a:pPr algn="just"/>
            <a:r>
              <a:rPr lang="en-US" dirty="0"/>
              <a:t>Upon successful login, the system should display the home layout to the user. The layout should include buttons for each room's door.</a:t>
            </a:r>
          </a:p>
          <a:p>
            <a:pPr marL="285750" indent="-285750" algn="just">
              <a:buFont typeface="Wingdings" panose="05000000000000000000" pitchFamily="2" charset="2"/>
              <a:buChar char="ü"/>
            </a:pPr>
            <a:r>
              <a:rPr lang="en-US" b="1" dirty="0"/>
              <a:t>Door Control:</a:t>
            </a:r>
          </a:p>
          <a:p>
            <a:pPr algn="just"/>
            <a:r>
              <a:rPr lang="en-US" dirty="0"/>
              <a:t>Users should be able to click on the buttons corresponding to the doors they want to control. The system should prompt the user for authentication before allowing door control.</a:t>
            </a:r>
          </a:p>
          <a:p>
            <a:pPr marL="285750" indent="-285750" algn="just">
              <a:buFont typeface="Wingdings" panose="05000000000000000000" pitchFamily="2" charset="2"/>
              <a:buChar char="ü"/>
            </a:pPr>
            <a:r>
              <a:rPr lang="en-US" b="1" dirty="0"/>
              <a:t>Motor Control:</a:t>
            </a:r>
          </a:p>
          <a:p>
            <a:pPr algn="just"/>
            <a:r>
              <a:rPr lang="en-US" dirty="0"/>
              <a:t>Upon successful authentication, the system should send signals via Bluetooth to the Arduino Uno board to control the L293D motor. The motor should rotate either clockwise or anticlockwise based on the user's command.</a:t>
            </a:r>
            <a:endParaRPr lang="en-IN" dirty="0"/>
          </a:p>
        </p:txBody>
      </p:sp>
    </p:spTree>
    <p:extLst>
      <p:ext uri="{BB962C8B-B14F-4D97-AF65-F5344CB8AC3E}">
        <p14:creationId xmlns:p14="http://schemas.microsoft.com/office/powerpoint/2010/main" val="2866816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C3B7-83A1-4DA4-193B-04A78BA115CB}"/>
              </a:ext>
            </a:extLst>
          </p:cNvPr>
          <p:cNvSpPr>
            <a:spLocks noGrp="1"/>
          </p:cNvSpPr>
          <p:nvPr>
            <p:ph type="title"/>
          </p:nvPr>
        </p:nvSpPr>
        <p:spPr/>
        <p:txBody>
          <a:bodyPr/>
          <a:lstStyle/>
          <a:p>
            <a:r>
              <a:rPr lang="en-IN" dirty="0"/>
              <a:t>NON FUNCTIONAL REQUIREMENTS</a:t>
            </a:r>
          </a:p>
        </p:txBody>
      </p:sp>
      <p:sp>
        <p:nvSpPr>
          <p:cNvPr id="3" name="TextBox 2">
            <a:extLst>
              <a:ext uri="{FF2B5EF4-FFF2-40B4-BE49-F238E27FC236}">
                <a16:creationId xmlns:a16="http://schemas.microsoft.com/office/drawing/2014/main" id="{27FF9EF5-ED3E-099E-4AA4-EABDB6E133C0}"/>
              </a:ext>
            </a:extLst>
          </p:cNvPr>
          <p:cNvSpPr txBox="1"/>
          <p:nvPr/>
        </p:nvSpPr>
        <p:spPr>
          <a:xfrm>
            <a:off x="621698" y="1875453"/>
            <a:ext cx="11181526" cy="4247317"/>
          </a:xfrm>
          <a:prstGeom prst="rect">
            <a:avLst/>
          </a:prstGeom>
          <a:noFill/>
        </p:spPr>
        <p:txBody>
          <a:bodyPr wrap="square" rtlCol="0">
            <a:spAutoFit/>
          </a:bodyPr>
          <a:lstStyle/>
          <a:p>
            <a:pPr marL="285750" indent="-285750" algn="just">
              <a:buFont typeface="Wingdings" panose="05000000000000000000" pitchFamily="2" charset="2"/>
              <a:buChar char="ü"/>
            </a:pPr>
            <a:r>
              <a:rPr lang="en-US" b="1" dirty="0"/>
              <a:t>Security:</a:t>
            </a:r>
          </a:p>
          <a:p>
            <a:pPr algn="just"/>
            <a:r>
              <a:rPr lang="en-US" dirty="0"/>
              <a:t>The system should ensure secure user authentication to prevent unauthorized access to the door control functionality. Data transmission between the mobile app and the Arduino board should be encrypted to prevent tampering.</a:t>
            </a:r>
          </a:p>
          <a:p>
            <a:pPr marL="285750" indent="-285750" algn="just">
              <a:buFont typeface="Wingdings" panose="05000000000000000000" pitchFamily="2" charset="2"/>
              <a:buChar char="ü"/>
            </a:pPr>
            <a:r>
              <a:rPr lang="en-US" b="1" dirty="0"/>
              <a:t>Reliability:</a:t>
            </a:r>
          </a:p>
          <a:p>
            <a:pPr algn="just"/>
            <a:r>
              <a:rPr lang="en-US" dirty="0"/>
              <a:t>The system should be reliable, ensuring that doors unlock and lock promptly upon user command. It should handle errors gracefully and provide informative error messages to users in case of failures.</a:t>
            </a:r>
          </a:p>
          <a:p>
            <a:pPr marL="285750" indent="-285750" algn="just">
              <a:buFont typeface="Wingdings" panose="05000000000000000000" pitchFamily="2" charset="2"/>
              <a:buChar char="ü"/>
            </a:pPr>
            <a:r>
              <a:rPr lang="en-US" b="1" dirty="0"/>
              <a:t>Usability:</a:t>
            </a:r>
          </a:p>
          <a:p>
            <a:pPr algn="just"/>
            <a:r>
              <a:rPr lang="en-US" dirty="0"/>
              <a:t>The mobile app interface should be user-friendly, with intuitive navigation and clear instructions. Buttons for door control should be easily accessible and identifiable within the home layout.</a:t>
            </a:r>
          </a:p>
          <a:p>
            <a:pPr marL="285750" indent="-285750" algn="just">
              <a:buFont typeface="Wingdings" panose="05000000000000000000" pitchFamily="2" charset="2"/>
              <a:buChar char="ü"/>
            </a:pPr>
            <a:r>
              <a:rPr lang="en-US" b="1" dirty="0"/>
              <a:t>Performance:</a:t>
            </a:r>
          </a:p>
          <a:p>
            <a:pPr algn="just"/>
            <a:r>
              <a:rPr lang="en-US" dirty="0"/>
              <a:t>The system should have low latency in transmitting signals between the mobile app and the Arduino board. Motor response time should be minimal to provide a seamless user experience.</a:t>
            </a:r>
          </a:p>
          <a:p>
            <a:pPr marL="285750" indent="-285750" algn="just">
              <a:buFont typeface="Wingdings" panose="05000000000000000000" pitchFamily="2" charset="2"/>
              <a:buChar char="ü"/>
            </a:pPr>
            <a:r>
              <a:rPr lang="en-US" b="1" dirty="0"/>
              <a:t>Scalability:</a:t>
            </a:r>
          </a:p>
          <a:p>
            <a:pPr algn="just"/>
            <a:r>
              <a:rPr lang="en-US" dirty="0"/>
              <a:t>The system should be scalable to accommodate additional doors or rooms in the future. It should handle a growing number of users without compromising performance or security.</a:t>
            </a:r>
            <a:endParaRPr lang="en-IN" dirty="0"/>
          </a:p>
        </p:txBody>
      </p:sp>
    </p:spTree>
    <p:extLst>
      <p:ext uri="{BB962C8B-B14F-4D97-AF65-F5344CB8AC3E}">
        <p14:creationId xmlns:p14="http://schemas.microsoft.com/office/powerpoint/2010/main" val="313718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2EA6-1B9E-03F6-0E8E-C398946DFAE9}"/>
              </a:ext>
            </a:extLst>
          </p:cNvPr>
          <p:cNvSpPr>
            <a:spLocks noGrp="1"/>
          </p:cNvSpPr>
          <p:nvPr>
            <p:ph type="title"/>
          </p:nvPr>
        </p:nvSpPr>
        <p:spPr/>
        <p:txBody>
          <a:bodyPr/>
          <a:lstStyle/>
          <a:p>
            <a:r>
              <a:rPr lang="en-IN" dirty="0"/>
              <a:t>SPRINT BACKLOGS</a:t>
            </a:r>
          </a:p>
        </p:txBody>
      </p:sp>
      <p:pic>
        <p:nvPicPr>
          <p:cNvPr id="6" name="Picture 5">
            <a:extLst>
              <a:ext uri="{FF2B5EF4-FFF2-40B4-BE49-F238E27FC236}">
                <a16:creationId xmlns:a16="http://schemas.microsoft.com/office/drawing/2014/main" id="{DEB16DD4-5AD2-34C0-2AC5-E7338EAF3AC3}"/>
              </a:ext>
            </a:extLst>
          </p:cNvPr>
          <p:cNvPicPr>
            <a:picLocks noChangeAspect="1"/>
          </p:cNvPicPr>
          <p:nvPr/>
        </p:nvPicPr>
        <p:blipFill>
          <a:blip r:embed="rId2"/>
          <a:stretch>
            <a:fillRect/>
          </a:stretch>
        </p:blipFill>
        <p:spPr>
          <a:xfrm>
            <a:off x="1173053" y="2236366"/>
            <a:ext cx="9845893" cy="2385267"/>
          </a:xfrm>
          <a:prstGeom prst="rect">
            <a:avLst/>
          </a:prstGeom>
        </p:spPr>
      </p:pic>
    </p:spTree>
    <p:extLst>
      <p:ext uri="{BB962C8B-B14F-4D97-AF65-F5344CB8AC3E}">
        <p14:creationId xmlns:p14="http://schemas.microsoft.com/office/powerpoint/2010/main" val="2803876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242EB-7DD9-87D2-C50B-FAAEB185E675}"/>
              </a:ext>
            </a:extLst>
          </p:cNvPr>
          <p:cNvPicPr>
            <a:picLocks noChangeAspect="1"/>
          </p:cNvPicPr>
          <p:nvPr/>
        </p:nvPicPr>
        <p:blipFill>
          <a:blip r:embed="rId2"/>
          <a:stretch>
            <a:fillRect/>
          </a:stretch>
        </p:blipFill>
        <p:spPr>
          <a:xfrm>
            <a:off x="1512173" y="1253301"/>
            <a:ext cx="9167654" cy="4351397"/>
          </a:xfrm>
          <a:prstGeom prst="rect">
            <a:avLst/>
          </a:prstGeom>
        </p:spPr>
      </p:pic>
    </p:spTree>
    <p:extLst>
      <p:ext uri="{BB962C8B-B14F-4D97-AF65-F5344CB8AC3E}">
        <p14:creationId xmlns:p14="http://schemas.microsoft.com/office/powerpoint/2010/main" val="1563221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634BE-9880-1EA5-234F-24F2BF2FA895}"/>
              </a:ext>
            </a:extLst>
          </p:cNvPr>
          <p:cNvPicPr>
            <a:picLocks noChangeAspect="1"/>
          </p:cNvPicPr>
          <p:nvPr/>
        </p:nvPicPr>
        <p:blipFill>
          <a:blip r:embed="rId2"/>
          <a:stretch>
            <a:fillRect/>
          </a:stretch>
        </p:blipFill>
        <p:spPr>
          <a:xfrm>
            <a:off x="1207439" y="2012580"/>
            <a:ext cx="9403895" cy="2552921"/>
          </a:xfrm>
          <a:prstGeom prst="rect">
            <a:avLst/>
          </a:prstGeom>
        </p:spPr>
      </p:pic>
    </p:spTree>
    <p:extLst>
      <p:ext uri="{BB962C8B-B14F-4D97-AF65-F5344CB8AC3E}">
        <p14:creationId xmlns:p14="http://schemas.microsoft.com/office/powerpoint/2010/main" val="2773485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EDDEB-D105-06A2-F3DC-B651197FA6B5}"/>
              </a:ext>
            </a:extLst>
          </p:cNvPr>
          <p:cNvPicPr>
            <a:picLocks noChangeAspect="1"/>
          </p:cNvPicPr>
          <p:nvPr/>
        </p:nvPicPr>
        <p:blipFill>
          <a:blip r:embed="rId2"/>
          <a:stretch>
            <a:fillRect/>
          </a:stretch>
        </p:blipFill>
        <p:spPr>
          <a:xfrm>
            <a:off x="182367" y="1560564"/>
            <a:ext cx="11827265" cy="3139712"/>
          </a:xfrm>
          <a:prstGeom prst="rect">
            <a:avLst/>
          </a:prstGeom>
        </p:spPr>
      </p:pic>
    </p:spTree>
    <p:extLst>
      <p:ext uri="{BB962C8B-B14F-4D97-AF65-F5344CB8AC3E}">
        <p14:creationId xmlns:p14="http://schemas.microsoft.com/office/powerpoint/2010/main" val="2370455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A8198-6C33-6867-18F9-BC8D61399027}"/>
              </a:ext>
            </a:extLst>
          </p:cNvPr>
          <p:cNvSpPr>
            <a:spLocks noGrp="1"/>
          </p:cNvSpPr>
          <p:nvPr>
            <p:ph type="title"/>
          </p:nvPr>
        </p:nvSpPr>
        <p:spPr/>
        <p:txBody>
          <a:bodyPr/>
          <a:lstStyle/>
          <a:p>
            <a:r>
              <a:rPr lang="en-US" dirty="0"/>
              <a:t>AIM</a:t>
            </a:r>
            <a:endParaRPr lang="en-IN" dirty="0"/>
          </a:p>
        </p:txBody>
      </p:sp>
      <p:sp>
        <p:nvSpPr>
          <p:cNvPr id="3" name="Content Placeholder 2">
            <a:extLst>
              <a:ext uri="{FF2B5EF4-FFF2-40B4-BE49-F238E27FC236}">
                <a16:creationId xmlns:a16="http://schemas.microsoft.com/office/drawing/2014/main" id="{9F1CE07D-E1F9-F20C-1B15-94E777BF4F70}"/>
              </a:ext>
            </a:extLst>
          </p:cNvPr>
          <p:cNvSpPr>
            <a:spLocks noGrp="1"/>
          </p:cNvSpPr>
          <p:nvPr>
            <p:ph idx="1"/>
          </p:nvPr>
        </p:nvSpPr>
        <p:spPr>
          <a:xfrm>
            <a:off x="652272" y="1921446"/>
            <a:ext cx="10515600" cy="4351338"/>
          </a:xfrm>
        </p:spPr>
        <p:txBody>
          <a:bodyPr>
            <a:normAutofit/>
          </a:bodyPr>
          <a:lstStyle/>
          <a:p>
            <a:pPr algn="just">
              <a:lnSpc>
                <a:spcPct val="150000"/>
              </a:lnSpc>
              <a:buFont typeface="Wingdings" panose="05000000000000000000" pitchFamily="2" charset="2"/>
              <a:buChar char="ü"/>
            </a:pPr>
            <a:r>
              <a:rPr lang="en-US" dirty="0"/>
              <a:t>Developing a system to ensure secure and controlled access to a door using Bluetooth technology.</a:t>
            </a:r>
          </a:p>
          <a:p>
            <a:pPr algn="just">
              <a:lnSpc>
                <a:spcPct val="150000"/>
              </a:lnSpc>
              <a:buFont typeface="Wingdings" panose="05000000000000000000" pitchFamily="2" charset="2"/>
              <a:buChar char="ü"/>
            </a:pPr>
            <a:r>
              <a:rPr lang="en-US" dirty="0"/>
              <a:t>Providing users with a convenient and intuitive means of unlocking the door using their smartphone, eliminating the need for traditional keys.</a:t>
            </a:r>
          </a:p>
          <a:p>
            <a:pPr algn="just">
              <a:lnSpc>
                <a:spcPct val="150000"/>
              </a:lnSpc>
              <a:buFont typeface="Wingdings" panose="05000000000000000000" pitchFamily="2" charset="2"/>
              <a:buChar char="ü"/>
            </a:pPr>
            <a:r>
              <a:rPr lang="en-US" dirty="0"/>
              <a:t>Enabling remote door unlocking functionality via a mobile app, offering users the flexibility to grant access without keys.</a:t>
            </a:r>
            <a:endParaRPr lang="en-IN" dirty="0"/>
          </a:p>
        </p:txBody>
      </p:sp>
    </p:spTree>
    <p:extLst>
      <p:ext uri="{BB962C8B-B14F-4D97-AF65-F5344CB8AC3E}">
        <p14:creationId xmlns:p14="http://schemas.microsoft.com/office/powerpoint/2010/main" val="3673579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5DCB-3CB5-F69D-076E-B412A07385CC}"/>
              </a:ext>
            </a:extLst>
          </p:cNvPr>
          <p:cNvSpPr>
            <a:spLocks noGrp="1"/>
          </p:cNvSpPr>
          <p:nvPr>
            <p:ph type="title"/>
          </p:nvPr>
        </p:nvSpPr>
        <p:spPr/>
        <p:txBody>
          <a:bodyPr/>
          <a:lstStyle/>
          <a:p>
            <a:r>
              <a:rPr lang="en-IN" dirty="0"/>
              <a:t>HARDWARE SETUP</a:t>
            </a:r>
          </a:p>
        </p:txBody>
      </p:sp>
      <p:sp>
        <p:nvSpPr>
          <p:cNvPr id="3" name="Content Placeholder 2">
            <a:extLst>
              <a:ext uri="{FF2B5EF4-FFF2-40B4-BE49-F238E27FC236}">
                <a16:creationId xmlns:a16="http://schemas.microsoft.com/office/drawing/2014/main" id="{2ABB4E21-011B-25BA-7A40-69117514BBE0}"/>
              </a:ext>
            </a:extLst>
          </p:cNvPr>
          <p:cNvSpPr>
            <a:spLocks noGrp="1"/>
          </p:cNvSpPr>
          <p:nvPr>
            <p:ph idx="1"/>
          </p:nvPr>
        </p:nvSpPr>
        <p:spPr>
          <a:xfrm>
            <a:off x="1063006" y="2084832"/>
            <a:ext cx="10515600" cy="4351338"/>
          </a:xfrm>
        </p:spPr>
        <p:txBody>
          <a:bodyPr/>
          <a:lstStyle/>
          <a:p>
            <a:pPr marL="0" indent="0">
              <a:buNone/>
            </a:pPr>
            <a:r>
              <a:rPr lang="en-IN" b="1" dirty="0"/>
              <a:t>COMPONENTS REQUIRED</a:t>
            </a:r>
          </a:p>
          <a:p>
            <a:pPr>
              <a:buFont typeface="Wingdings" panose="05000000000000000000" pitchFamily="2" charset="2"/>
              <a:buChar char="ü"/>
            </a:pPr>
            <a:r>
              <a:rPr lang="en-IN" dirty="0"/>
              <a:t>ARDUINO UNO BOARD</a:t>
            </a:r>
          </a:p>
          <a:p>
            <a:pPr>
              <a:buFont typeface="Wingdings" panose="05000000000000000000" pitchFamily="2" charset="2"/>
              <a:buChar char="ü"/>
            </a:pPr>
            <a:r>
              <a:rPr lang="en-IN" dirty="0"/>
              <a:t>BLUETOOTH MODULE</a:t>
            </a:r>
          </a:p>
          <a:p>
            <a:pPr>
              <a:buFont typeface="Wingdings" panose="05000000000000000000" pitchFamily="2" charset="2"/>
              <a:buChar char="ü"/>
            </a:pPr>
            <a:r>
              <a:rPr lang="en-IN" dirty="0"/>
              <a:t>MOTOR DRIVER L293D</a:t>
            </a:r>
          </a:p>
          <a:p>
            <a:pPr>
              <a:buFont typeface="Wingdings" panose="05000000000000000000" pitchFamily="2" charset="2"/>
              <a:buChar char="ü"/>
            </a:pPr>
            <a:r>
              <a:rPr lang="en-IN" dirty="0"/>
              <a:t>12 V ADAPTER</a:t>
            </a:r>
          </a:p>
          <a:p>
            <a:pPr>
              <a:buFont typeface="Wingdings" panose="05000000000000000000" pitchFamily="2" charset="2"/>
              <a:buChar char="ü"/>
            </a:pPr>
            <a:r>
              <a:rPr lang="en-IN" dirty="0"/>
              <a:t>MOTORS</a:t>
            </a:r>
          </a:p>
        </p:txBody>
      </p:sp>
    </p:spTree>
    <p:extLst>
      <p:ext uri="{BB962C8B-B14F-4D97-AF65-F5344CB8AC3E}">
        <p14:creationId xmlns:p14="http://schemas.microsoft.com/office/powerpoint/2010/main" val="251913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CB61A-CAAA-9923-C19C-A80CB58C4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996" y="1628775"/>
            <a:ext cx="4724400" cy="3600450"/>
          </a:xfrm>
          <a:prstGeom prst="rect">
            <a:avLst/>
          </a:prstGeom>
        </p:spPr>
      </p:pic>
      <p:pic>
        <p:nvPicPr>
          <p:cNvPr id="2" name="Picture 1">
            <a:extLst>
              <a:ext uri="{FF2B5EF4-FFF2-40B4-BE49-F238E27FC236}">
                <a16:creationId xmlns:a16="http://schemas.microsoft.com/office/drawing/2014/main" id="{727FA1A8-5CEF-F3BE-5FED-C6CBD2016868}"/>
              </a:ext>
            </a:extLst>
          </p:cNvPr>
          <p:cNvPicPr>
            <a:picLocks noChangeAspect="1"/>
          </p:cNvPicPr>
          <p:nvPr/>
        </p:nvPicPr>
        <p:blipFill>
          <a:blip r:embed="rId3"/>
          <a:stretch>
            <a:fillRect/>
          </a:stretch>
        </p:blipFill>
        <p:spPr>
          <a:xfrm>
            <a:off x="6169927" y="1485731"/>
            <a:ext cx="4968671" cy="3886537"/>
          </a:xfrm>
          <a:prstGeom prst="rect">
            <a:avLst/>
          </a:prstGeom>
        </p:spPr>
      </p:pic>
      <p:sp>
        <p:nvSpPr>
          <p:cNvPr id="4" name="TextBox 3">
            <a:extLst>
              <a:ext uri="{FF2B5EF4-FFF2-40B4-BE49-F238E27FC236}">
                <a16:creationId xmlns:a16="http://schemas.microsoft.com/office/drawing/2014/main" id="{71593DD4-B5FB-2E90-C9F5-22BD353910A7}"/>
              </a:ext>
            </a:extLst>
          </p:cNvPr>
          <p:cNvSpPr txBox="1"/>
          <p:nvPr/>
        </p:nvSpPr>
        <p:spPr>
          <a:xfrm>
            <a:off x="858416" y="494522"/>
            <a:ext cx="3415004" cy="1261884"/>
          </a:xfrm>
          <a:prstGeom prst="rect">
            <a:avLst/>
          </a:prstGeom>
          <a:noFill/>
        </p:spPr>
        <p:txBody>
          <a:bodyPr wrap="square" rtlCol="0">
            <a:spAutoFit/>
          </a:bodyPr>
          <a:lstStyle/>
          <a:p>
            <a:r>
              <a:rPr lang="en-IN" sz="3800" dirty="0"/>
              <a:t>PIN DIAGRAM</a:t>
            </a:r>
          </a:p>
          <a:p>
            <a:endParaRPr lang="en-IN" sz="3800" dirty="0"/>
          </a:p>
        </p:txBody>
      </p:sp>
    </p:spTree>
    <p:extLst>
      <p:ext uri="{BB962C8B-B14F-4D97-AF65-F5344CB8AC3E}">
        <p14:creationId xmlns:p14="http://schemas.microsoft.com/office/powerpoint/2010/main" val="2401162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43E0-AA26-688B-15C7-28AB03D8CF58}"/>
              </a:ext>
            </a:extLst>
          </p:cNvPr>
          <p:cNvSpPr>
            <a:spLocks noGrp="1"/>
          </p:cNvSpPr>
          <p:nvPr>
            <p:ph type="title"/>
          </p:nvPr>
        </p:nvSpPr>
        <p:spPr/>
        <p:txBody>
          <a:bodyPr/>
          <a:lstStyle/>
          <a:p>
            <a:r>
              <a:rPr lang="en-IN" dirty="0"/>
              <a:t>BLUETOOTH MODULE</a:t>
            </a:r>
          </a:p>
        </p:txBody>
      </p:sp>
      <p:pic>
        <p:nvPicPr>
          <p:cNvPr id="4" name="Picture 3">
            <a:extLst>
              <a:ext uri="{FF2B5EF4-FFF2-40B4-BE49-F238E27FC236}">
                <a16:creationId xmlns:a16="http://schemas.microsoft.com/office/drawing/2014/main" id="{4548B3E9-0F4B-67DA-79E5-2E2D4BEAC9B6}"/>
              </a:ext>
            </a:extLst>
          </p:cNvPr>
          <p:cNvPicPr>
            <a:picLocks noChangeAspect="1"/>
          </p:cNvPicPr>
          <p:nvPr/>
        </p:nvPicPr>
        <p:blipFill>
          <a:blip r:embed="rId2"/>
          <a:stretch>
            <a:fillRect/>
          </a:stretch>
        </p:blipFill>
        <p:spPr>
          <a:xfrm>
            <a:off x="1910583" y="1962225"/>
            <a:ext cx="2156647" cy="3642676"/>
          </a:xfrm>
          <a:prstGeom prst="rect">
            <a:avLst/>
          </a:prstGeom>
        </p:spPr>
      </p:pic>
      <p:pic>
        <p:nvPicPr>
          <p:cNvPr id="6" name="Picture 5">
            <a:extLst>
              <a:ext uri="{FF2B5EF4-FFF2-40B4-BE49-F238E27FC236}">
                <a16:creationId xmlns:a16="http://schemas.microsoft.com/office/drawing/2014/main" id="{B50FD42C-2AE1-D124-0AFF-9DB8A2D9AB7E}"/>
              </a:ext>
            </a:extLst>
          </p:cNvPr>
          <p:cNvPicPr>
            <a:picLocks noChangeAspect="1"/>
          </p:cNvPicPr>
          <p:nvPr/>
        </p:nvPicPr>
        <p:blipFill>
          <a:blip r:embed="rId3"/>
          <a:stretch>
            <a:fillRect/>
          </a:stretch>
        </p:blipFill>
        <p:spPr>
          <a:xfrm>
            <a:off x="6012485" y="754227"/>
            <a:ext cx="4411186" cy="5030753"/>
          </a:xfrm>
          <a:prstGeom prst="rect">
            <a:avLst/>
          </a:prstGeom>
        </p:spPr>
      </p:pic>
    </p:spTree>
    <p:extLst>
      <p:ext uri="{BB962C8B-B14F-4D97-AF65-F5344CB8AC3E}">
        <p14:creationId xmlns:p14="http://schemas.microsoft.com/office/powerpoint/2010/main" val="1069387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57EAC-73F4-C609-AFF1-911126ED21D4}"/>
              </a:ext>
            </a:extLst>
          </p:cNvPr>
          <p:cNvSpPr>
            <a:spLocks noGrp="1"/>
          </p:cNvSpPr>
          <p:nvPr>
            <p:ph type="title"/>
          </p:nvPr>
        </p:nvSpPr>
        <p:spPr>
          <a:xfrm>
            <a:off x="166396" y="1"/>
            <a:ext cx="4601547" cy="849086"/>
          </a:xfrm>
        </p:spPr>
        <p:txBody>
          <a:bodyPr/>
          <a:lstStyle/>
          <a:p>
            <a:r>
              <a:rPr lang="en-IN" dirty="0"/>
              <a:t>CIRCUIT DIAGRAM</a:t>
            </a:r>
          </a:p>
        </p:txBody>
      </p:sp>
      <p:pic>
        <p:nvPicPr>
          <p:cNvPr id="4" name="Content Placeholder 3">
            <a:extLst>
              <a:ext uri="{FF2B5EF4-FFF2-40B4-BE49-F238E27FC236}">
                <a16:creationId xmlns:a16="http://schemas.microsoft.com/office/drawing/2014/main" id="{B1C5625C-AFBE-58D2-A5B9-48DE0C6F70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588" y="727739"/>
            <a:ext cx="10608906" cy="5402522"/>
          </a:xfrm>
          <a:prstGeom prst="rect">
            <a:avLst/>
          </a:prstGeom>
        </p:spPr>
      </p:pic>
    </p:spTree>
    <p:extLst>
      <p:ext uri="{BB962C8B-B14F-4D97-AF65-F5344CB8AC3E}">
        <p14:creationId xmlns:p14="http://schemas.microsoft.com/office/powerpoint/2010/main" val="4067933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25CD7-C3FB-B130-9453-C6C32D2E1EBC}"/>
              </a:ext>
            </a:extLst>
          </p:cNvPr>
          <p:cNvPicPr>
            <a:picLocks noChangeAspect="1"/>
          </p:cNvPicPr>
          <p:nvPr/>
        </p:nvPicPr>
        <p:blipFill>
          <a:blip r:embed="rId2"/>
          <a:stretch>
            <a:fillRect/>
          </a:stretch>
        </p:blipFill>
        <p:spPr>
          <a:xfrm>
            <a:off x="1539551" y="485193"/>
            <a:ext cx="8873412" cy="5868954"/>
          </a:xfrm>
          <a:prstGeom prst="rect">
            <a:avLst/>
          </a:prstGeom>
        </p:spPr>
      </p:pic>
    </p:spTree>
    <p:extLst>
      <p:ext uri="{BB962C8B-B14F-4D97-AF65-F5344CB8AC3E}">
        <p14:creationId xmlns:p14="http://schemas.microsoft.com/office/powerpoint/2010/main" val="2594969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70090-1768-995C-06A7-4CE32BF3FA35}"/>
              </a:ext>
            </a:extLst>
          </p:cNvPr>
          <p:cNvSpPr>
            <a:spLocks noGrp="1"/>
          </p:cNvSpPr>
          <p:nvPr>
            <p:ph type="title"/>
          </p:nvPr>
        </p:nvSpPr>
        <p:spPr/>
        <p:txBody>
          <a:bodyPr/>
          <a:lstStyle/>
          <a:p>
            <a:r>
              <a:rPr lang="en-IN" dirty="0"/>
              <a:t>ARDUINO IMPLEMENTATION</a:t>
            </a:r>
          </a:p>
        </p:txBody>
      </p:sp>
      <p:pic>
        <p:nvPicPr>
          <p:cNvPr id="5" name="Content Placeholder 4">
            <a:extLst>
              <a:ext uri="{FF2B5EF4-FFF2-40B4-BE49-F238E27FC236}">
                <a16:creationId xmlns:a16="http://schemas.microsoft.com/office/drawing/2014/main" id="{691F7BD6-9B5C-2CFA-CB23-2DC3DD7DFFC4}"/>
              </a:ext>
            </a:extLst>
          </p:cNvPr>
          <p:cNvPicPr>
            <a:picLocks noGrp="1" noChangeAspect="1"/>
          </p:cNvPicPr>
          <p:nvPr>
            <p:ph idx="1"/>
          </p:nvPr>
        </p:nvPicPr>
        <p:blipFill>
          <a:blip r:embed="rId2"/>
          <a:stretch>
            <a:fillRect/>
          </a:stretch>
        </p:blipFill>
        <p:spPr>
          <a:xfrm>
            <a:off x="847531" y="2103494"/>
            <a:ext cx="4473328" cy="3535986"/>
          </a:xfrm>
        </p:spPr>
      </p:pic>
      <p:pic>
        <p:nvPicPr>
          <p:cNvPr id="7" name="Picture 6">
            <a:extLst>
              <a:ext uri="{FF2B5EF4-FFF2-40B4-BE49-F238E27FC236}">
                <a16:creationId xmlns:a16="http://schemas.microsoft.com/office/drawing/2014/main" id="{D7BA85F0-C648-281A-62E3-75BF6C32285A}"/>
              </a:ext>
            </a:extLst>
          </p:cNvPr>
          <p:cNvPicPr>
            <a:picLocks noChangeAspect="1"/>
          </p:cNvPicPr>
          <p:nvPr/>
        </p:nvPicPr>
        <p:blipFill>
          <a:blip r:embed="rId3"/>
          <a:stretch>
            <a:fillRect/>
          </a:stretch>
        </p:blipFill>
        <p:spPr>
          <a:xfrm>
            <a:off x="6189053" y="2084832"/>
            <a:ext cx="4031329" cy="3520745"/>
          </a:xfrm>
          <a:prstGeom prst="rect">
            <a:avLst/>
          </a:prstGeom>
        </p:spPr>
      </p:pic>
    </p:spTree>
    <p:extLst>
      <p:ext uri="{BB962C8B-B14F-4D97-AF65-F5344CB8AC3E}">
        <p14:creationId xmlns:p14="http://schemas.microsoft.com/office/powerpoint/2010/main" val="673777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24D1EA-9141-107F-B32D-5895670EA94C}"/>
              </a:ext>
            </a:extLst>
          </p:cNvPr>
          <p:cNvPicPr>
            <a:picLocks noChangeAspect="1"/>
          </p:cNvPicPr>
          <p:nvPr/>
        </p:nvPicPr>
        <p:blipFill>
          <a:blip r:embed="rId2"/>
          <a:stretch>
            <a:fillRect/>
          </a:stretch>
        </p:blipFill>
        <p:spPr>
          <a:xfrm>
            <a:off x="732355" y="1135759"/>
            <a:ext cx="4046571" cy="3802710"/>
          </a:xfrm>
          <a:prstGeom prst="rect">
            <a:avLst/>
          </a:prstGeom>
        </p:spPr>
      </p:pic>
      <p:pic>
        <p:nvPicPr>
          <p:cNvPr id="6" name="Picture 5">
            <a:extLst>
              <a:ext uri="{FF2B5EF4-FFF2-40B4-BE49-F238E27FC236}">
                <a16:creationId xmlns:a16="http://schemas.microsoft.com/office/drawing/2014/main" id="{72F46167-7638-9D2E-658D-82D9C09F5689}"/>
              </a:ext>
            </a:extLst>
          </p:cNvPr>
          <p:cNvPicPr>
            <a:picLocks noChangeAspect="1"/>
          </p:cNvPicPr>
          <p:nvPr/>
        </p:nvPicPr>
        <p:blipFill>
          <a:blip r:embed="rId3"/>
          <a:stretch>
            <a:fillRect/>
          </a:stretch>
        </p:blipFill>
        <p:spPr>
          <a:xfrm>
            <a:off x="5628451" y="615751"/>
            <a:ext cx="5563082" cy="5197290"/>
          </a:xfrm>
          <a:prstGeom prst="rect">
            <a:avLst/>
          </a:prstGeom>
        </p:spPr>
      </p:pic>
    </p:spTree>
    <p:extLst>
      <p:ext uri="{BB962C8B-B14F-4D97-AF65-F5344CB8AC3E}">
        <p14:creationId xmlns:p14="http://schemas.microsoft.com/office/powerpoint/2010/main" val="29951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A32CE5-A23A-65BC-7A04-5DC8713C0008}"/>
              </a:ext>
            </a:extLst>
          </p:cNvPr>
          <p:cNvPicPr>
            <a:picLocks noChangeAspect="1"/>
          </p:cNvPicPr>
          <p:nvPr/>
        </p:nvPicPr>
        <p:blipFill>
          <a:blip r:embed="rId2"/>
          <a:stretch>
            <a:fillRect/>
          </a:stretch>
        </p:blipFill>
        <p:spPr>
          <a:xfrm>
            <a:off x="730931" y="392167"/>
            <a:ext cx="9439435" cy="6073666"/>
          </a:xfrm>
          <a:prstGeom prst="rect">
            <a:avLst/>
          </a:prstGeom>
        </p:spPr>
      </p:pic>
    </p:spTree>
    <p:extLst>
      <p:ext uri="{BB962C8B-B14F-4D97-AF65-F5344CB8AC3E}">
        <p14:creationId xmlns:p14="http://schemas.microsoft.com/office/powerpoint/2010/main" val="3075791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C6AB06-468D-4A05-9322-CCE874B39220}"/>
              </a:ext>
            </a:extLst>
          </p:cNvPr>
          <p:cNvPicPr>
            <a:picLocks noChangeAspect="1"/>
          </p:cNvPicPr>
          <p:nvPr/>
        </p:nvPicPr>
        <p:blipFill>
          <a:blip r:embed="rId2"/>
          <a:stretch>
            <a:fillRect/>
          </a:stretch>
        </p:blipFill>
        <p:spPr>
          <a:xfrm>
            <a:off x="1969412" y="422649"/>
            <a:ext cx="8253175" cy="6012701"/>
          </a:xfrm>
          <a:prstGeom prst="rect">
            <a:avLst/>
          </a:prstGeom>
        </p:spPr>
      </p:pic>
    </p:spTree>
    <p:extLst>
      <p:ext uri="{BB962C8B-B14F-4D97-AF65-F5344CB8AC3E}">
        <p14:creationId xmlns:p14="http://schemas.microsoft.com/office/powerpoint/2010/main" val="641950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D5F42A-8ED5-7D93-C1F0-963EC0297773}"/>
              </a:ext>
            </a:extLst>
          </p:cNvPr>
          <p:cNvPicPr>
            <a:picLocks noChangeAspect="1"/>
          </p:cNvPicPr>
          <p:nvPr/>
        </p:nvPicPr>
        <p:blipFill>
          <a:blip r:embed="rId2"/>
          <a:stretch>
            <a:fillRect/>
          </a:stretch>
        </p:blipFill>
        <p:spPr>
          <a:xfrm>
            <a:off x="1855102" y="361684"/>
            <a:ext cx="8481795" cy="6134632"/>
          </a:xfrm>
          <a:prstGeom prst="rect">
            <a:avLst/>
          </a:prstGeom>
        </p:spPr>
      </p:pic>
    </p:spTree>
    <p:extLst>
      <p:ext uri="{BB962C8B-B14F-4D97-AF65-F5344CB8AC3E}">
        <p14:creationId xmlns:p14="http://schemas.microsoft.com/office/powerpoint/2010/main" val="1296075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A855-15DC-F3F0-01DC-18A0AE0C8CA3}"/>
              </a:ext>
            </a:extLst>
          </p:cNvPr>
          <p:cNvSpPr>
            <a:spLocks noGrp="1"/>
          </p:cNvSpPr>
          <p:nvPr>
            <p:ph type="title"/>
          </p:nvPr>
        </p:nvSpPr>
        <p:spPr/>
        <p:txBody>
          <a:bodyPr/>
          <a:lstStyle/>
          <a:p>
            <a:r>
              <a:rPr lang="en-US" dirty="0"/>
              <a:t>SCOPE OF THE PROJECT</a:t>
            </a:r>
            <a:endParaRPr lang="en-IN" dirty="0"/>
          </a:p>
        </p:txBody>
      </p:sp>
      <p:sp>
        <p:nvSpPr>
          <p:cNvPr id="3" name="Content Placeholder 2">
            <a:extLst>
              <a:ext uri="{FF2B5EF4-FFF2-40B4-BE49-F238E27FC236}">
                <a16:creationId xmlns:a16="http://schemas.microsoft.com/office/drawing/2014/main" id="{840B352C-16EB-601C-58EB-8C25559E4D40}"/>
              </a:ext>
            </a:extLst>
          </p:cNvPr>
          <p:cNvSpPr>
            <a:spLocks noGrp="1"/>
          </p:cNvSpPr>
          <p:nvPr>
            <p:ph idx="1"/>
          </p:nvPr>
        </p:nvSpPr>
        <p:spPr>
          <a:xfrm>
            <a:off x="626364" y="1921446"/>
            <a:ext cx="10515600" cy="4351338"/>
          </a:xfrm>
        </p:spPr>
        <p:txBody>
          <a:bodyPr>
            <a:normAutofit/>
          </a:bodyPr>
          <a:lstStyle/>
          <a:p>
            <a:pPr algn="just">
              <a:lnSpc>
                <a:spcPct val="150000"/>
              </a:lnSpc>
              <a:buFont typeface="Wingdings" panose="05000000000000000000" pitchFamily="2" charset="2"/>
              <a:buChar char="ü"/>
            </a:pPr>
            <a:r>
              <a:rPr lang="en-US" dirty="0"/>
              <a:t>The purpose of the door locking system project is to develop a cutting-edge solution that allows users to control door access from a nearby distance. </a:t>
            </a:r>
          </a:p>
          <a:p>
            <a:pPr algn="just">
              <a:lnSpc>
                <a:spcPct val="150000"/>
              </a:lnSpc>
              <a:buFont typeface="Wingdings" panose="05000000000000000000" pitchFamily="2" charset="2"/>
              <a:buChar char="ü"/>
            </a:pPr>
            <a:r>
              <a:rPr lang="en-US" dirty="0"/>
              <a:t>This project aims to offer an alternative to traditional physical keys, enhancing security measures while providing flexibility and convenience for users to manage access control through their smartphones.</a:t>
            </a:r>
          </a:p>
          <a:p>
            <a:pPr algn="just">
              <a:lnSpc>
                <a:spcPct val="150000"/>
              </a:lnSpc>
              <a:buFont typeface="Wingdings" panose="05000000000000000000" pitchFamily="2" charset="2"/>
              <a:buChar char="ü"/>
            </a:pPr>
            <a:r>
              <a:rPr lang="en-US" dirty="0"/>
              <a:t>This project also ensures the security by robust authentication measures.</a:t>
            </a:r>
          </a:p>
          <a:p>
            <a:pPr algn="just">
              <a:buFont typeface="Wingdings" panose="05000000000000000000" pitchFamily="2" charset="2"/>
              <a:buChar char="ü"/>
            </a:pPr>
            <a:endParaRPr lang="en-IN" dirty="0"/>
          </a:p>
        </p:txBody>
      </p:sp>
    </p:spTree>
    <p:extLst>
      <p:ext uri="{BB962C8B-B14F-4D97-AF65-F5344CB8AC3E}">
        <p14:creationId xmlns:p14="http://schemas.microsoft.com/office/powerpoint/2010/main" val="3774634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F441E4-C76C-5BF9-C4B1-4C3D64F47341}"/>
              </a:ext>
            </a:extLst>
          </p:cNvPr>
          <p:cNvPicPr>
            <a:picLocks noChangeAspect="1"/>
          </p:cNvPicPr>
          <p:nvPr/>
        </p:nvPicPr>
        <p:blipFill>
          <a:blip r:embed="rId2"/>
          <a:stretch>
            <a:fillRect/>
          </a:stretch>
        </p:blipFill>
        <p:spPr>
          <a:xfrm>
            <a:off x="1996084" y="388356"/>
            <a:ext cx="8199831" cy="6081287"/>
          </a:xfrm>
          <a:prstGeom prst="rect">
            <a:avLst/>
          </a:prstGeom>
        </p:spPr>
      </p:pic>
    </p:spTree>
    <p:extLst>
      <p:ext uri="{BB962C8B-B14F-4D97-AF65-F5344CB8AC3E}">
        <p14:creationId xmlns:p14="http://schemas.microsoft.com/office/powerpoint/2010/main" val="3248995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AC0A2-5F03-9215-2873-871D7CB2F617}"/>
              </a:ext>
            </a:extLst>
          </p:cNvPr>
          <p:cNvPicPr>
            <a:picLocks noChangeAspect="1"/>
          </p:cNvPicPr>
          <p:nvPr/>
        </p:nvPicPr>
        <p:blipFill>
          <a:blip r:embed="rId2"/>
          <a:stretch>
            <a:fillRect/>
          </a:stretch>
        </p:blipFill>
        <p:spPr>
          <a:xfrm>
            <a:off x="522514" y="1167146"/>
            <a:ext cx="4898571" cy="4328585"/>
          </a:xfrm>
          <a:prstGeom prst="rect">
            <a:avLst/>
          </a:prstGeom>
        </p:spPr>
      </p:pic>
      <p:pic>
        <p:nvPicPr>
          <p:cNvPr id="5" name="Picture 4">
            <a:extLst>
              <a:ext uri="{FF2B5EF4-FFF2-40B4-BE49-F238E27FC236}">
                <a16:creationId xmlns:a16="http://schemas.microsoft.com/office/drawing/2014/main" id="{26E82BDF-D23F-1847-347E-052CB3795D3A}"/>
              </a:ext>
            </a:extLst>
          </p:cNvPr>
          <p:cNvPicPr>
            <a:picLocks noChangeAspect="1"/>
          </p:cNvPicPr>
          <p:nvPr/>
        </p:nvPicPr>
        <p:blipFill>
          <a:blip r:embed="rId3"/>
          <a:stretch>
            <a:fillRect/>
          </a:stretch>
        </p:blipFill>
        <p:spPr>
          <a:xfrm>
            <a:off x="6260486" y="1167145"/>
            <a:ext cx="5409000" cy="4328585"/>
          </a:xfrm>
          <a:prstGeom prst="rect">
            <a:avLst/>
          </a:prstGeom>
        </p:spPr>
      </p:pic>
    </p:spTree>
    <p:extLst>
      <p:ext uri="{BB962C8B-B14F-4D97-AF65-F5344CB8AC3E}">
        <p14:creationId xmlns:p14="http://schemas.microsoft.com/office/powerpoint/2010/main" val="1107759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6220B6-4577-4D30-BB0E-688E8EC7F75B}"/>
              </a:ext>
            </a:extLst>
          </p:cNvPr>
          <p:cNvPicPr>
            <a:picLocks noChangeAspect="1"/>
          </p:cNvPicPr>
          <p:nvPr/>
        </p:nvPicPr>
        <p:blipFill>
          <a:blip r:embed="rId2"/>
          <a:stretch>
            <a:fillRect/>
          </a:stretch>
        </p:blipFill>
        <p:spPr>
          <a:xfrm>
            <a:off x="1444970" y="933061"/>
            <a:ext cx="9302060" cy="5785573"/>
          </a:xfrm>
          <a:prstGeom prst="rect">
            <a:avLst/>
          </a:prstGeom>
        </p:spPr>
      </p:pic>
      <p:pic>
        <p:nvPicPr>
          <p:cNvPr id="5" name="Picture 4">
            <a:extLst>
              <a:ext uri="{FF2B5EF4-FFF2-40B4-BE49-F238E27FC236}">
                <a16:creationId xmlns:a16="http://schemas.microsoft.com/office/drawing/2014/main" id="{43719A39-3533-26F3-7C02-040AF3589936}"/>
              </a:ext>
            </a:extLst>
          </p:cNvPr>
          <p:cNvPicPr>
            <a:picLocks noChangeAspect="1"/>
          </p:cNvPicPr>
          <p:nvPr/>
        </p:nvPicPr>
        <p:blipFill>
          <a:blip r:embed="rId3"/>
          <a:stretch>
            <a:fillRect/>
          </a:stretch>
        </p:blipFill>
        <p:spPr>
          <a:xfrm>
            <a:off x="2537773" y="340325"/>
            <a:ext cx="6873857" cy="387462"/>
          </a:xfrm>
          <a:prstGeom prst="rect">
            <a:avLst/>
          </a:prstGeom>
        </p:spPr>
      </p:pic>
    </p:spTree>
    <p:extLst>
      <p:ext uri="{BB962C8B-B14F-4D97-AF65-F5344CB8AC3E}">
        <p14:creationId xmlns:p14="http://schemas.microsoft.com/office/powerpoint/2010/main" val="38944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75CB43-C9E9-C2E7-B070-2D628A2C1F64}"/>
              </a:ext>
            </a:extLst>
          </p:cNvPr>
          <p:cNvPicPr>
            <a:picLocks noChangeAspect="1"/>
          </p:cNvPicPr>
          <p:nvPr/>
        </p:nvPicPr>
        <p:blipFill>
          <a:blip r:embed="rId2"/>
          <a:stretch>
            <a:fillRect/>
          </a:stretch>
        </p:blipFill>
        <p:spPr>
          <a:xfrm>
            <a:off x="1363570" y="2129638"/>
            <a:ext cx="9464860" cy="3513124"/>
          </a:xfrm>
          <a:prstGeom prst="rect">
            <a:avLst/>
          </a:prstGeom>
        </p:spPr>
      </p:pic>
      <p:pic>
        <p:nvPicPr>
          <p:cNvPr id="5" name="Picture 4">
            <a:extLst>
              <a:ext uri="{FF2B5EF4-FFF2-40B4-BE49-F238E27FC236}">
                <a16:creationId xmlns:a16="http://schemas.microsoft.com/office/drawing/2014/main" id="{836557B1-EAE5-0E0B-855D-99DDD944EC57}"/>
              </a:ext>
            </a:extLst>
          </p:cNvPr>
          <p:cNvPicPr>
            <a:picLocks noChangeAspect="1"/>
          </p:cNvPicPr>
          <p:nvPr/>
        </p:nvPicPr>
        <p:blipFill>
          <a:blip r:embed="rId3"/>
          <a:stretch>
            <a:fillRect/>
          </a:stretch>
        </p:blipFill>
        <p:spPr>
          <a:xfrm>
            <a:off x="3248354" y="1215238"/>
            <a:ext cx="5357075" cy="453168"/>
          </a:xfrm>
          <a:prstGeom prst="rect">
            <a:avLst/>
          </a:prstGeom>
        </p:spPr>
      </p:pic>
    </p:spTree>
    <p:extLst>
      <p:ext uri="{BB962C8B-B14F-4D97-AF65-F5344CB8AC3E}">
        <p14:creationId xmlns:p14="http://schemas.microsoft.com/office/powerpoint/2010/main" val="968697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94DBC6-43A9-9A07-FBCA-3CBA2C6D2D7D}"/>
              </a:ext>
            </a:extLst>
          </p:cNvPr>
          <p:cNvPicPr>
            <a:picLocks noChangeAspect="1"/>
          </p:cNvPicPr>
          <p:nvPr/>
        </p:nvPicPr>
        <p:blipFill>
          <a:blip r:embed="rId2"/>
          <a:stretch>
            <a:fillRect/>
          </a:stretch>
        </p:blipFill>
        <p:spPr>
          <a:xfrm>
            <a:off x="1786516" y="540769"/>
            <a:ext cx="8618967" cy="5776461"/>
          </a:xfrm>
          <a:prstGeom prst="rect">
            <a:avLst/>
          </a:prstGeom>
        </p:spPr>
      </p:pic>
    </p:spTree>
    <p:extLst>
      <p:ext uri="{BB962C8B-B14F-4D97-AF65-F5344CB8AC3E}">
        <p14:creationId xmlns:p14="http://schemas.microsoft.com/office/powerpoint/2010/main" val="4269174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0BDE07-D0F8-56D5-31A3-A5AC2FA15C5D}"/>
              </a:ext>
            </a:extLst>
          </p:cNvPr>
          <p:cNvPicPr>
            <a:picLocks noChangeAspect="1"/>
          </p:cNvPicPr>
          <p:nvPr/>
        </p:nvPicPr>
        <p:blipFill>
          <a:blip r:embed="rId2"/>
          <a:stretch>
            <a:fillRect/>
          </a:stretch>
        </p:blipFill>
        <p:spPr>
          <a:xfrm>
            <a:off x="1679511" y="1138334"/>
            <a:ext cx="8658807" cy="5458408"/>
          </a:xfrm>
          <a:prstGeom prst="rect">
            <a:avLst/>
          </a:prstGeom>
        </p:spPr>
      </p:pic>
      <p:sp>
        <p:nvSpPr>
          <p:cNvPr id="2" name="TextBox 1">
            <a:extLst>
              <a:ext uri="{FF2B5EF4-FFF2-40B4-BE49-F238E27FC236}">
                <a16:creationId xmlns:a16="http://schemas.microsoft.com/office/drawing/2014/main" id="{CFCE22A2-AB17-083C-839B-7BBC04EABC51}"/>
              </a:ext>
            </a:extLst>
          </p:cNvPr>
          <p:cNvSpPr txBox="1"/>
          <p:nvPr/>
        </p:nvSpPr>
        <p:spPr>
          <a:xfrm>
            <a:off x="494521" y="345233"/>
            <a:ext cx="5197152" cy="677108"/>
          </a:xfrm>
          <a:prstGeom prst="rect">
            <a:avLst/>
          </a:prstGeom>
          <a:noFill/>
        </p:spPr>
        <p:txBody>
          <a:bodyPr wrap="square" rtlCol="0">
            <a:spAutoFit/>
          </a:bodyPr>
          <a:lstStyle/>
          <a:p>
            <a:r>
              <a:rPr lang="en-IN" sz="3800" dirty="0"/>
              <a:t>BLACKBOX TESTING</a:t>
            </a:r>
          </a:p>
        </p:txBody>
      </p:sp>
    </p:spTree>
    <p:extLst>
      <p:ext uri="{BB962C8B-B14F-4D97-AF65-F5344CB8AC3E}">
        <p14:creationId xmlns:p14="http://schemas.microsoft.com/office/powerpoint/2010/main" val="393774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C94EDB-9780-8678-9116-DC24BB91F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529" y="914877"/>
            <a:ext cx="2644369" cy="5028246"/>
          </a:xfrm>
          <a:prstGeom prst="rect">
            <a:avLst/>
          </a:prstGeom>
        </p:spPr>
      </p:pic>
      <p:pic>
        <p:nvPicPr>
          <p:cNvPr id="6" name="Picture 5">
            <a:extLst>
              <a:ext uri="{FF2B5EF4-FFF2-40B4-BE49-F238E27FC236}">
                <a16:creationId xmlns:a16="http://schemas.microsoft.com/office/drawing/2014/main" id="{DFF8A4C3-D582-F309-FAED-F86F4BFF5C1A}"/>
              </a:ext>
            </a:extLst>
          </p:cNvPr>
          <p:cNvPicPr>
            <a:picLocks noChangeAspect="1"/>
          </p:cNvPicPr>
          <p:nvPr/>
        </p:nvPicPr>
        <p:blipFill>
          <a:blip r:embed="rId3"/>
          <a:stretch>
            <a:fillRect/>
          </a:stretch>
        </p:blipFill>
        <p:spPr>
          <a:xfrm>
            <a:off x="985586" y="868700"/>
            <a:ext cx="2644369" cy="4915326"/>
          </a:xfrm>
          <a:prstGeom prst="rect">
            <a:avLst/>
          </a:prstGeom>
        </p:spPr>
      </p:pic>
      <p:pic>
        <p:nvPicPr>
          <p:cNvPr id="8" name="Picture 7">
            <a:extLst>
              <a:ext uri="{FF2B5EF4-FFF2-40B4-BE49-F238E27FC236}">
                <a16:creationId xmlns:a16="http://schemas.microsoft.com/office/drawing/2014/main" id="{4DE32CDE-2B70-EC95-065E-E8EF7AC6230D}"/>
              </a:ext>
            </a:extLst>
          </p:cNvPr>
          <p:cNvPicPr>
            <a:picLocks noChangeAspect="1"/>
          </p:cNvPicPr>
          <p:nvPr/>
        </p:nvPicPr>
        <p:blipFill>
          <a:blip r:embed="rId4"/>
          <a:stretch>
            <a:fillRect/>
          </a:stretch>
        </p:blipFill>
        <p:spPr>
          <a:xfrm>
            <a:off x="7669496" y="914877"/>
            <a:ext cx="2644369" cy="4822973"/>
          </a:xfrm>
          <a:prstGeom prst="rect">
            <a:avLst/>
          </a:prstGeom>
        </p:spPr>
      </p:pic>
    </p:spTree>
    <p:extLst>
      <p:ext uri="{BB962C8B-B14F-4D97-AF65-F5344CB8AC3E}">
        <p14:creationId xmlns:p14="http://schemas.microsoft.com/office/powerpoint/2010/main" val="1289095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9D560-C316-E878-8E2A-5C0307668B4B}"/>
              </a:ext>
            </a:extLst>
          </p:cNvPr>
          <p:cNvPicPr>
            <a:picLocks noChangeAspect="1"/>
          </p:cNvPicPr>
          <p:nvPr/>
        </p:nvPicPr>
        <p:blipFill>
          <a:blip r:embed="rId2"/>
          <a:stretch>
            <a:fillRect/>
          </a:stretch>
        </p:blipFill>
        <p:spPr>
          <a:xfrm>
            <a:off x="311387" y="667183"/>
            <a:ext cx="2674410" cy="5007964"/>
          </a:xfrm>
          <a:prstGeom prst="rect">
            <a:avLst/>
          </a:prstGeom>
        </p:spPr>
      </p:pic>
      <p:pic>
        <p:nvPicPr>
          <p:cNvPr id="5" name="Picture 4">
            <a:extLst>
              <a:ext uri="{FF2B5EF4-FFF2-40B4-BE49-F238E27FC236}">
                <a16:creationId xmlns:a16="http://schemas.microsoft.com/office/drawing/2014/main" id="{7F349FB4-BF87-53FC-AA0B-2BCE105E7705}"/>
              </a:ext>
            </a:extLst>
          </p:cNvPr>
          <p:cNvPicPr>
            <a:picLocks noChangeAspect="1"/>
          </p:cNvPicPr>
          <p:nvPr/>
        </p:nvPicPr>
        <p:blipFill>
          <a:blip r:embed="rId3"/>
          <a:stretch>
            <a:fillRect/>
          </a:stretch>
        </p:blipFill>
        <p:spPr>
          <a:xfrm>
            <a:off x="3287070" y="659562"/>
            <a:ext cx="2408129" cy="4953429"/>
          </a:xfrm>
          <a:prstGeom prst="rect">
            <a:avLst/>
          </a:prstGeom>
        </p:spPr>
      </p:pic>
      <p:pic>
        <p:nvPicPr>
          <p:cNvPr id="7" name="Picture 6">
            <a:extLst>
              <a:ext uri="{FF2B5EF4-FFF2-40B4-BE49-F238E27FC236}">
                <a16:creationId xmlns:a16="http://schemas.microsoft.com/office/drawing/2014/main" id="{21CC1334-16DD-30CB-F371-610899EE4FD6}"/>
              </a:ext>
            </a:extLst>
          </p:cNvPr>
          <p:cNvPicPr>
            <a:picLocks noChangeAspect="1"/>
          </p:cNvPicPr>
          <p:nvPr/>
        </p:nvPicPr>
        <p:blipFill>
          <a:blip r:embed="rId4"/>
          <a:stretch>
            <a:fillRect/>
          </a:stretch>
        </p:blipFill>
        <p:spPr>
          <a:xfrm>
            <a:off x="6096000" y="628614"/>
            <a:ext cx="2461473" cy="4961050"/>
          </a:xfrm>
          <a:prstGeom prst="rect">
            <a:avLst/>
          </a:prstGeom>
        </p:spPr>
      </p:pic>
      <p:pic>
        <p:nvPicPr>
          <p:cNvPr id="9" name="Picture 8">
            <a:extLst>
              <a:ext uri="{FF2B5EF4-FFF2-40B4-BE49-F238E27FC236}">
                <a16:creationId xmlns:a16="http://schemas.microsoft.com/office/drawing/2014/main" id="{4FB14DBE-71AB-9797-4906-7843E806AF22}"/>
              </a:ext>
            </a:extLst>
          </p:cNvPr>
          <p:cNvPicPr>
            <a:picLocks noChangeAspect="1"/>
          </p:cNvPicPr>
          <p:nvPr/>
        </p:nvPicPr>
        <p:blipFill>
          <a:blip r:embed="rId5"/>
          <a:stretch>
            <a:fillRect/>
          </a:stretch>
        </p:blipFill>
        <p:spPr>
          <a:xfrm>
            <a:off x="8958274" y="628614"/>
            <a:ext cx="2461472" cy="4895107"/>
          </a:xfrm>
          <a:prstGeom prst="rect">
            <a:avLst/>
          </a:prstGeom>
        </p:spPr>
      </p:pic>
    </p:spTree>
    <p:extLst>
      <p:ext uri="{BB962C8B-B14F-4D97-AF65-F5344CB8AC3E}">
        <p14:creationId xmlns:p14="http://schemas.microsoft.com/office/powerpoint/2010/main" val="4265803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DD6128-7836-D808-5344-EBC96FEE8A6D}"/>
              </a:ext>
            </a:extLst>
          </p:cNvPr>
          <p:cNvPicPr>
            <a:picLocks noChangeAspect="1"/>
          </p:cNvPicPr>
          <p:nvPr/>
        </p:nvPicPr>
        <p:blipFill>
          <a:blip r:embed="rId2"/>
          <a:stretch>
            <a:fillRect/>
          </a:stretch>
        </p:blipFill>
        <p:spPr>
          <a:xfrm>
            <a:off x="2696899" y="632217"/>
            <a:ext cx="2636748" cy="5593565"/>
          </a:xfrm>
          <a:prstGeom prst="rect">
            <a:avLst/>
          </a:prstGeom>
        </p:spPr>
      </p:pic>
      <p:pic>
        <p:nvPicPr>
          <p:cNvPr id="5" name="Picture 4">
            <a:extLst>
              <a:ext uri="{FF2B5EF4-FFF2-40B4-BE49-F238E27FC236}">
                <a16:creationId xmlns:a16="http://schemas.microsoft.com/office/drawing/2014/main" id="{85CB8320-40AA-53EF-522A-D8DF8ED6BDBA}"/>
              </a:ext>
            </a:extLst>
          </p:cNvPr>
          <p:cNvPicPr>
            <a:picLocks noChangeAspect="1"/>
          </p:cNvPicPr>
          <p:nvPr/>
        </p:nvPicPr>
        <p:blipFill>
          <a:blip r:embed="rId3"/>
          <a:stretch>
            <a:fillRect/>
          </a:stretch>
        </p:blipFill>
        <p:spPr>
          <a:xfrm>
            <a:off x="7328006" y="1734278"/>
            <a:ext cx="2331922" cy="2941575"/>
          </a:xfrm>
          <a:prstGeom prst="rect">
            <a:avLst/>
          </a:prstGeom>
        </p:spPr>
      </p:pic>
    </p:spTree>
    <p:extLst>
      <p:ext uri="{BB962C8B-B14F-4D97-AF65-F5344CB8AC3E}">
        <p14:creationId xmlns:p14="http://schemas.microsoft.com/office/powerpoint/2010/main" val="114204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A4DCD-DD47-0A9B-7857-0E88EAA63225}"/>
              </a:ext>
            </a:extLst>
          </p:cNvPr>
          <p:cNvSpPr txBox="1"/>
          <p:nvPr/>
        </p:nvSpPr>
        <p:spPr>
          <a:xfrm>
            <a:off x="4674636" y="2883159"/>
            <a:ext cx="3284376" cy="677108"/>
          </a:xfrm>
          <a:prstGeom prst="rect">
            <a:avLst/>
          </a:prstGeom>
          <a:noFill/>
        </p:spPr>
        <p:txBody>
          <a:bodyPr wrap="square" rtlCol="0">
            <a:spAutoFit/>
          </a:bodyPr>
          <a:lstStyle/>
          <a:p>
            <a:r>
              <a:rPr lang="en-IN" sz="3800" dirty="0"/>
              <a:t>THANK YOU</a:t>
            </a:r>
          </a:p>
        </p:txBody>
      </p:sp>
    </p:spTree>
    <p:extLst>
      <p:ext uri="{BB962C8B-B14F-4D97-AF65-F5344CB8AC3E}">
        <p14:creationId xmlns:p14="http://schemas.microsoft.com/office/powerpoint/2010/main" val="245550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44A2-B531-A62F-6133-55B9E6FBD4F4}"/>
              </a:ext>
            </a:extLst>
          </p:cNvPr>
          <p:cNvSpPr>
            <a:spLocks noGrp="1"/>
          </p:cNvSpPr>
          <p:nvPr>
            <p:ph type="title"/>
          </p:nvPr>
        </p:nvSpPr>
        <p:spPr>
          <a:xfrm>
            <a:off x="867747" y="335902"/>
            <a:ext cx="3855098" cy="1325563"/>
          </a:xfrm>
        </p:spPr>
        <p:txBody>
          <a:bodyPr/>
          <a:lstStyle/>
          <a:p>
            <a:pPr>
              <a:lnSpc>
                <a:spcPct val="150000"/>
              </a:lnSpc>
            </a:pPr>
            <a:r>
              <a:rPr lang="en-US" dirty="0"/>
              <a:t>APPLICATIONS</a:t>
            </a:r>
            <a:endParaRPr lang="en-IN" dirty="0"/>
          </a:p>
        </p:txBody>
      </p:sp>
      <p:sp>
        <p:nvSpPr>
          <p:cNvPr id="3" name="Content Placeholder 2">
            <a:extLst>
              <a:ext uri="{FF2B5EF4-FFF2-40B4-BE49-F238E27FC236}">
                <a16:creationId xmlns:a16="http://schemas.microsoft.com/office/drawing/2014/main" id="{3847E878-498E-C2A5-D944-68CBF1FF0CC2}"/>
              </a:ext>
            </a:extLst>
          </p:cNvPr>
          <p:cNvSpPr>
            <a:spLocks noGrp="1"/>
          </p:cNvSpPr>
          <p:nvPr>
            <p:ph idx="1"/>
          </p:nvPr>
        </p:nvSpPr>
        <p:spPr>
          <a:xfrm>
            <a:off x="606490" y="2509935"/>
            <a:ext cx="10846059" cy="3186860"/>
          </a:xfrm>
        </p:spPr>
        <p:txBody>
          <a:bodyPr>
            <a:noAutofit/>
          </a:bodyPr>
          <a:lstStyle/>
          <a:p>
            <a:pPr algn="just">
              <a:lnSpc>
                <a:spcPct val="100000"/>
              </a:lnSpc>
              <a:buFont typeface="Wingdings" panose="05000000000000000000" pitchFamily="2" charset="2"/>
              <a:buChar char="ü"/>
            </a:pPr>
            <a:r>
              <a:rPr lang="en-US" sz="2200" dirty="0"/>
              <a:t>Homeowners can use Bluetooth-enabled door locks to securely unlock their front doors using their smartphones instead of traditional keys.</a:t>
            </a:r>
          </a:p>
          <a:p>
            <a:pPr algn="just">
              <a:lnSpc>
                <a:spcPct val="100000"/>
              </a:lnSpc>
              <a:buFont typeface="Wingdings" panose="05000000000000000000" pitchFamily="2" charset="2"/>
              <a:buChar char="ü"/>
            </a:pPr>
            <a:r>
              <a:rPr lang="en-US" sz="2200" dirty="0"/>
              <a:t>Businesses can implement Bluetooth door locks for secure access control in office buildings, allowing employees to unlock doors using their smartphones. Administrators can easily manage access permissions and track entry logs.</a:t>
            </a:r>
          </a:p>
          <a:p>
            <a:pPr algn="just">
              <a:lnSpc>
                <a:spcPct val="100000"/>
              </a:lnSpc>
              <a:buFont typeface="Wingdings" panose="05000000000000000000" pitchFamily="2" charset="2"/>
              <a:buChar char="ü"/>
            </a:pPr>
            <a:r>
              <a:rPr lang="en-US" sz="2200" dirty="0"/>
              <a:t>Hotels can deploy Bluetooth door locks for guest rooms, providing guests with keyless entry via a mobile app. This streamlines the check-in process and enhances the guest experience.</a:t>
            </a:r>
          </a:p>
          <a:p>
            <a:pPr algn="just">
              <a:lnSpc>
                <a:spcPct val="100000"/>
              </a:lnSpc>
              <a:buFont typeface="Wingdings" panose="05000000000000000000" pitchFamily="2" charset="2"/>
              <a:buChar char="ü"/>
            </a:pPr>
            <a:r>
              <a:rPr lang="en-US" sz="2200" dirty="0"/>
              <a:t>Landlords and property managers can use it to manage access to rental properties remotely. They can grant temporary access to tenants or service providers and monitor entry logs in real-time.</a:t>
            </a:r>
            <a:endParaRPr lang="en-IN" sz="2200" dirty="0"/>
          </a:p>
        </p:txBody>
      </p:sp>
      <p:pic>
        <p:nvPicPr>
          <p:cNvPr id="1026" name="Picture 2" descr="INIRET 2 Pack Rotate Bolt Latch - Safety Door Lock for Pet India | Ubuy">
            <a:extLst>
              <a:ext uri="{FF2B5EF4-FFF2-40B4-BE49-F238E27FC236}">
                <a16:creationId xmlns:a16="http://schemas.microsoft.com/office/drawing/2014/main" id="{F8E78928-2C76-F87B-C996-F5475D6B8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0797" y="335902"/>
            <a:ext cx="2029406" cy="18480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and-drawn lock and key illustration | free image by rawpixel.com | Key  drawings, Lock drawing, Object drawing">
            <a:extLst>
              <a:ext uri="{FF2B5EF4-FFF2-40B4-BE49-F238E27FC236}">
                <a16:creationId xmlns:a16="http://schemas.microsoft.com/office/drawing/2014/main" id="{38D69754-ECF8-C935-814F-39E8FF02C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193" y="269432"/>
            <a:ext cx="2390775" cy="1914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0ADA3372-B58A-C2FA-6A11-114BD5D65047}"/>
              </a:ext>
            </a:extLst>
          </p:cNvPr>
          <p:cNvCxnSpPr>
            <a:stCxn id="1032" idx="3"/>
          </p:cNvCxnSpPr>
          <p:nvPr/>
        </p:nvCxnSpPr>
        <p:spPr>
          <a:xfrm flipV="1">
            <a:off x="7589968" y="1226693"/>
            <a:ext cx="9848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27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11C1-F62C-1F44-2AFA-26554066DBB7}"/>
              </a:ext>
            </a:extLst>
          </p:cNvPr>
          <p:cNvSpPr>
            <a:spLocks noGrp="1"/>
          </p:cNvSpPr>
          <p:nvPr>
            <p:ph type="title"/>
          </p:nvPr>
        </p:nvSpPr>
        <p:spPr/>
        <p:txBody>
          <a:bodyPr/>
          <a:lstStyle/>
          <a:p>
            <a:r>
              <a:rPr lang="en-US" dirty="0"/>
              <a:t>PROPOSED METHOD</a:t>
            </a:r>
            <a:endParaRPr lang="en-IN" dirty="0"/>
          </a:p>
        </p:txBody>
      </p:sp>
      <p:sp>
        <p:nvSpPr>
          <p:cNvPr id="3" name="Content Placeholder 2">
            <a:extLst>
              <a:ext uri="{FF2B5EF4-FFF2-40B4-BE49-F238E27FC236}">
                <a16:creationId xmlns:a16="http://schemas.microsoft.com/office/drawing/2014/main" id="{FA813079-1E7B-6F60-D917-DF12129E4CF8}"/>
              </a:ext>
            </a:extLst>
          </p:cNvPr>
          <p:cNvSpPr>
            <a:spLocks noGrp="1"/>
          </p:cNvSpPr>
          <p:nvPr>
            <p:ph idx="1"/>
          </p:nvPr>
        </p:nvSpPr>
        <p:spPr>
          <a:xfrm>
            <a:off x="652272" y="2084832"/>
            <a:ext cx="10515600" cy="4351338"/>
          </a:xfrm>
        </p:spPr>
        <p:txBody>
          <a:bodyPr>
            <a:normAutofit fontScale="92500"/>
          </a:bodyPr>
          <a:lstStyle/>
          <a:p>
            <a:pPr algn="just">
              <a:lnSpc>
                <a:spcPct val="150000"/>
              </a:lnSpc>
              <a:buFont typeface="Wingdings" panose="05000000000000000000" pitchFamily="2" charset="2"/>
              <a:buChar char="ü"/>
            </a:pPr>
            <a:r>
              <a:rPr lang="en-US" dirty="0"/>
              <a:t>Implementing a user-friendly interface with a prominent "Unlock" option. (app)</a:t>
            </a:r>
          </a:p>
          <a:p>
            <a:pPr algn="just">
              <a:lnSpc>
                <a:spcPct val="150000"/>
              </a:lnSpc>
              <a:buFont typeface="Wingdings" panose="05000000000000000000" pitchFamily="2" charset="2"/>
              <a:buChar char="ü"/>
            </a:pPr>
            <a:r>
              <a:rPr lang="en-US" dirty="0"/>
              <a:t> Establishing a secure and reliable connection between the app and Arduino via Bluetooth module.</a:t>
            </a:r>
          </a:p>
          <a:p>
            <a:pPr algn="just">
              <a:lnSpc>
                <a:spcPct val="150000"/>
              </a:lnSpc>
              <a:buFont typeface="Wingdings" panose="05000000000000000000" pitchFamily="2" charset="2"/>
              <a:buChar char="ü"/>
            </a:pPr>
            <a:r>
              <a:rPr lang="en-US" dirty="0"/>
              <a:t>Ensuring user authentication before allowing door unlock commands. </a:t>
            </a:r>
          </a:p>
          <a:p>
            <a:pPr algn="just">
              <a:lnSpc>
                <a:spcPct val="150000"/>
              </a:lnSpc>
              <a:buFont typeface="Wingdings" panose="05000000000000000000" pitchFamily="2" charset="2"/>
              <a:buChar char="ü"/>
            </a:pPr>
            <a:r>
              <a:rPr lang="en-US" dirty="0"/>
              <a:t>Transmitting unlock commands securely to Arduino to prevent unauthorized access.</a:t>
            </a:r>
          </a:p>
          <a:p>
            <a:pPr algn="just">
              <a:lnSpc>
                <a:spcPct val="150000"/>
              </a:lnSpc>
              <a:buFont typeface="Wingdings" panose="05000000000000000000" pitchFamily="2" charset="2"/>
              <a:buChar char="ü"/>
            </a:pPr>
            <a:r>
              <a:rPr lang="en-US" dirty="0"/>
              <a:t>Arduino must accurately receive and process unlock commands to activate the door unlock mechanism. </a:t>
            </a:r>
          </a:p>
          <a:p>
            <a:pPr algn="just">
              <a:lnSpc>
                <a:spcPct val="150000"/>
              </a:lnSpc>
              <a:buFont typeface="Wingdings" panose="05000000000000000000" pitchFamily="2" charset="2"/>
              <a:buChar char="ü"/>
            </a:pPr>
            <a:r>
              <a:rPr lang="en-US" dirty="0"/>
              <a:t>Providing real-time feedback to the user about the door unlocking status. </a:t>
            </a:r>
            <a:endParaRPr lang="en-IN" dirty="0"/>
          </a:p>
        </p:txBody>
      </p:sp>
    </p:spTree>
    <p:extLst>
      <p:ext uri="{BB962C8B-B14F-4D97-AF65-F5344CB8AC3E}">
        <p14:creationId xmlns:p14="http://schemas.microsoft.com/office/powerpoint/2010/main" val="68726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51BD90-6C73-245B-E897-6EC1A506DC6F}"/>
              </a:ext>
            </a:extLst>
          </p:cNvPr>
          <p:cNvPicPr>
            <a:picLocks noChangeAspect="1"/>
          </p:cNvPicPr>
          <p:nvPr/>
        </p:nvPicPr>
        <p:blipFill rotWithShape="1">
          <a:blip r:embed="rId2">
            <a:extLst>
              <a:ext uri="{28A0092B-C50C-407E-A947-70E740481C1C}">
                <a14:useLocalDpi xmlns:a14="http://schemas.microsoft.com/office/drawing/2010/main" val="0"/>
              </a:ext>
            </a:extLst>
          </a:blip>
          <a:srcRect l="37984" t="1333" r="40636" b="46547"/>
          <a:stretch/>
        </p:blipFill>
        <p:spPr>
          <a:xfrm>
            <a:off x="584200" y="179679"/>
            <a:ext cx="4119880" cy="6264056"/>
          </a:xfrm>
          <a:prstGeom prst="rect">
            <a:avLst/>
          </a:prstGeom>
        </p:spPr>
      </p:pic>
      <p:pic>
        <p:nvPicPr>
          <p:cNvPr id="9" name="Picture 8">
            <a:extLst>
              <a:ext uri="{FF2B5EF4-FFF2-40B4-BE49-F238E27FC236}">
                <a16:creationId xmlns:a16="http://schemas.microsoft.com/office/drawing/2014/main" id="{260007B6-1550-4B32-16A9-0A11C158645D}"/>
              </a:ext>
            </a:extLst>
          </p:cNvPr>
          <p:cNvPicPr>
            <a:picLocks noChangeAspect="1"/>
          </p:cNvPicPr>
          <p:nvPr/>
        </p:nvPicPr>
        <p:blipFill rotWithShape="1">
          <a:blip r:embed="rId2">
            <a:extLst>
              <a:ext uri="{28A0092B-C50C-407E-A947-70E740481C1C}">
                <a14:useLocalDpi xmlns:a14="http://schemas.microsoft.com/office/drawing/2010/main" val="0"/>
              </a:ext>
            </a:extLst>
          </a:blip>
          <a:srcRect l="33680" t="53270" r="35592" b="1815"/>
          <a:stretch/>
        </p:blipFill>
        <p:spPr>
          <a:xfrm>
            <a:off x="6096000" y="620766"/>
            <a:ext cx="4653280" cy="5490785"/>
          </a:xfrm>
          <a:prstGeom prst="rect">
            <a:avLst/>
          </a:prstGeom>
        </p:spPr>
      </p:pic>
      <p:sp>
        <p:nvSpPr>
          <p:cNvPr id="10" name="TextBox 9">
            <a:extLst>
              <a:ext uri="{FF2B5EF4-FFF2-40B4-BE49-F238E27FC236}">
                <a16:creationId xmlns:a16="http://schemas.microsoft.com/office/drawing/2014/main" id="{647DD387-4B82-B654-D86D-6BDC329368D3}"/>
              </a:ext>
            </a:extLst>
          </p:cNvPr>
          <p:cNvSpPr txBox="1"/>
          <p:nvPr/>
        </p:nvSpPr>
        <p:spPr>
          <a:xfrm>
            <a:off x="2716659" y="179679"/>
            <a:ext cx="3974841" cy="646331"/>
          </a:xfrm>
          <a:prstGeom prst="rect">
            <a:avLst/>
          </a:prstGeom>
          <a:noFill/>
        </p:spPr>
        <p:txBody>
          <a:bodyPr wrap="square" rtlCol="0">
            <a:spAutoFit/>
          </a:bodyPr>
          <a:lstStyle/>
          <a:p>
            <a:r>
              <a:rPr lang="en-IN" sz="3600" dirty="0"/>
              <a:t>ACTIVITY DIAGRAM</a:t>
            </a:r>
          </a:p>
        </p:txBody>
      </p:sp>
    </p:spTree>
    <p:extLst>
      <p:ext uri="{BB962C8B-B14F-4D97-AF65-F5344CB8AC3E}">
        <p14:creationId xmlns:p14="http://schemas.microsoft.com/office/powerpoint/2010/main" val="4227023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98EEE6-3CF0-7823-1F61-A2390D13846F}"/>
              </a:ext>
            </a:extLst>
          </p:cNvPr>
          <p:cNvPicPr>
            <a:picLocks noChangeAspect="1"/>
          </p:cNvPicPr>
          <p:nvPr/>
        </p:nvPicPr>
        <p:blipFill rotWithShape="1">
          <a:blip r:embed="rId2"/>
          <a:srcRect l="1914"/>
          <a:stretch/>
        </p:blipFill>
        <p:spPr>
          <a:xfrm>
            <a:off x="2834640" y="1127760"/>
            <a:ext cx="6248400" cy="4358640"/>
          </a:xfrm>
          <a:prstGeom prst="rect">
            <a:avLst/>
          </a:prstGeom>
        </p:spPr>
      </p:pic>
      <p:sp>
        <p:nvSpPr>
          <p:cNvPr id="8" name="TextBox 7">
            <a:extLst>
              <a:ext uri="{FF2B5EF4-FFF2-40B4-BE49-F238E27FC236}">
                <a16:creationId xmlns:a16="http://schemas.microsoft.com/office/drawing/2014/main" id="{AE570AC1-D7C8-FAA7-61AC-427AB7744810}"/>
              </a:ext>
            </a:extLst>
          </p:cNvPr>
          <p:cNvSpPr txBox="1"/>
          <p:nvPr/>
        </p:nvSpPr>
        <p:spPr>
          <a:xfrm>
            <a:off x="634481" y="429205"/>
            <a:ext cx="4469363" cy="707886"/>
          </a:xfrm>
          <a:prstGeom prst="rect">
            <a:avLst/>
          </a:prstGeom>
          <a:noFill/>
        </p:spPr>
        <p:txBody>
          <a:bodyPr wrap="square" rtlCol="0">
            <a:spAutoFit/>
          </a:bodyPr>
          <a:lstStyle/>
          <a:p>
            <a:r>
              <a:rPr lang="en-IN" sz="4000" dirty="0"/>
              <a:t>USECASE DIAGRAM</a:t>
            </a:r>
          </a:p>
        </p:txBody>
      </p:sp>
    </p:spTree>
    <p:extLst>
      <p:ext uri="{BB962C8B-B14F-4D97-AF65-F5344CB8AC3E}">
        <p14:creationId xmlns:p14="http://schemas.microsoft.com/office/powerpoint/2010/main" val="4157679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EA75A-B0ED-F3E4-5F15-520E9F2A2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460" y="438538"/>
            <a:ext cx="8705336" cy="5980923"/>
          </a:xfrm>
          <a:prstGeom prst="rect">
            <a:avLst/>
          </a:prstGeom>
        </p:spPr>
      </p:pic>
      <p:sp>
        <p:nvSpPr>
          <p:cNvPr id="6" name="TextBox 5">
            <a:extLst>
              <a:ext uri="{FF2B5EF4-FFF2-40B4-BE49-F238E27FC236}">
                <a16:creationId xmlns:a16="http://schemas.microsoft.com/office/drawing/2014/main" id="{893145AE-F695-FC33-6A47-7A53DD597855}"/>
              </a:ext>
            </a:extLst>
          </p:cNvPr>
          <p:cNvSpPr txBox="1"/>
          <p:nvPr/>
        </p:nvSpPr>
        <p:spPr>
          <a:xfrm>
            <a:off x="8128392" y="1343609"/>
            <a:ext cx="4848807" cy="630942"/>
          </a:xfrm>
          <a:prstGeom prst="rect">
            <a:avLst/>
          </a:prstGeom>
          <a:noFill/>
        </p:spPr>
        <p:txBody>
          <a:bodyPr wrap="square" rtlCol="0">
            <a:spAutoFit/>
          </a:bodyPr>
          <a:lstStyle/>
          <a:p>
            <a:r>
              <a:rPr lang="en-IN" sz="3500" dirty="0"/>
              <a:t>SEQUENCE DIAGRAM</a:t>
            </a:r>
          </a:p>
        </p:txBody>
      </p:sp>
    </p:spTree>
    <p:extLst>
      <p:ext uri="{BB962C8B-B14F-4D97-AF65-F5344CB8AC3E}">
        <p14:creationId xmlns:p14="http://schemas.microsoft.com/office/powerpoint/2010/main" val="3694783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DBDB4-DF9F-1487-17F3-D2FB62DD9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527" y="737119"/>
            <a:ext cx="8143533" cy="5225142"/>
          </a:xfrm>
          <a:prstGeom prst="rect">
            <a:avLst/>
          </a:prstGeom>
        </p:spPr>
      </p:pic>
      <p:sp>
        <p:nvSpPr>
          <p:cNvPr id="8" name="Rectangle 7">
            <a:extLst>
              <a:ext uri="{FF2B5EF4-FFF2-40B4-BE49-F238E27FC236}">
                <a16:creationId xmlns:a16="http://schemas.microsoft.com/office/drawing/2014/main" id="{835239DE-B848-9881-A2D6-C4C3AC41EC3D}"/>
              </a:ext>
            </a:extLst>
          </p:cNvPr>
          <p:cNvSpPr/>
          <p:nvPr/>
        </p:nvSpPr>
        <p:spPr>
          <a:xfrm>
            <a:off x="4525347" y="802433"/>
            <a:ext cx="2491273" cy="643812"/>
          </a:xfrm>
          <a:prstGeom prst="rect">
            <a:avLst/>
          </a:prstGeom>
          <a:solidFill>
            <a:schemeClr val="bg1">
              <a:lumMod val="85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USER</a:t>
            </a:r>
          </a:p>
        </p:txBody>
      </p:sp>
      <p:sp>
        <p:nvSpPr>
          <p:cNvPr id="10" name="Rectangle 9">
            <a:extLst>
              <a:ext uri="{FF2B5EF4-FFF2-40B4-BE49-F238E27FC236}">
                <a16:creationId xmlns:a16="http://schemas.microsoft.com/office/drawing/2014/main" id="{5FDB3A3D-5E39-FAB4-D074-0077E9BD036A}"/>
              </a:ext>
            </a:extLst>
          </p:cNvPr>
          <p:cNvSpPr/>
          <p:nvPr/>
        </p:nvSpPr>
        <p:spPr>
          <a:xfrm>
            <a:off x="2230017" y="4183225"/>
            <a:ext cx="2855168" cy="550506"/>
          </a:xfrm>
          <a:prstGeom prst="rect">
            <a:avLst/>
          </a:prstGeom>
          <a:solidFill>
            <a:schemeClr val="bg1">
              <a:lumMod val="85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HOME PAGE</a:t>
            </a:r>
          </a:p>
        </p:txBody>
      </p:sp>
      <p:sp>
        <p:nvSpPr>
          <p:cNvPr id="11" name="Rectangle 10">
            <a:extLst>
              <a:ext uri="{FF2B5EF4-FFF2-40B4-BE49-F238E27FC236}">
                <a16:creationId xmlns:a16="http://schemas.microsoft.com/office/drawing/2014/main" id="{4DF69901-E817-09C4-B3F4-804D08EFF167}"/>
              </a:ext>
            </a:extLst>
          </p:cNvPr>
          <p:cNvSpPr/>
          <p:nvPr/>
        </p:nvSpPr>
        <p:spPr>
          <a:xfrm>
            <a:off x="5691674" y="3901752"/>
            <a:ext cx="4405799" cy="550506"/>
          </a:xfrm>
          <a:prstGeom prst="rect">
            <a:avLst/>
          </a:prstGeom>
          <a:solidFill>
            <a:schemeClr val="bg1">
              <a:lumMod val="85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t>DOOR CONTROL</a:t>
            </a:r>
          </a:p>
        </p:txBody>
      </p:sp>
      <p:sp>
        <p:nvSpPr>
          <p:cNvPr id="12" name="TextBox 11">
            <a:extLst>
              <a:ext uri="{FF2B5EF4-FFF2-40B4-BE49-F238E27FC236}">
                <a16:creationId xmlns:a16="http://schemas.microsoft.com/office/drawing/2014/main" id="{B7C8C8BD-4D1F-9844-2723-E5F91C704DB4}"/>
              </a:ext>
            </a:extLst>
          </p:cNvPr>
          <p:cNvSpPr txBox="1"/>
          <p:nvPr/>
        </p:nvSpPr>
        <p:spPr>
          <a:xfrm>
            <a:off x="410546" y="307910"/>
            <a:ext cx="4562670" cy="707886"/>
          </a:xfrm>
          <a:prstGeom prst="rect">
            <a:avLst/>
          </a:prstGeom>
          <a:noFill/>
        </p:spPr>
        <p:txBody>
          <a:bodyPr wrap="square" rtlCol="0">
            <a:spAutoFit/>
          </a:bodyPr>
          <a:lstStyle/>
          <a:p>
            <a:r>
              <a:rPr lang="en-IN" sz="4000" dirty="0"/>
              <a:t>CLASS DIAGRAM</a:t>
            </a:r>
          </a:p>
        </p:txBody>
      </p:sp>
    </p:spTree>
    <p:extLst>
      <p:ext uri="{BB962C8B-B14F-4D97-AF65-F5344CB8AC3E}">
        <p14:creationId xmlns:p14="http://schemas.microsoft.com/office/powerpoint/2010/main" val="5907741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418</TotalTime>
  <Words>727</Words>
  <Application>Microsoft Office PowerPoint</Application>
  <PresentationFormat>Widescreen</PresentationFormat>
  <Paragraphs>71</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Tw Cen MT</vt:lpstr>
      <vt:lpstr>Tw Cen MT Condensed</vt:lpstr>
      <vt:lpstr>Wingdings</vt:lpstr>
      <vt:lpstr>Wingdings 3</vt:lpstr>
      <vt:lpstr>Integral</vt:lpstr>
      <vt:lpstr>Automated Door LOCK/Unlock System</vt:lpstr>
      <vt:lpstr>AIM</vt:lpstr>
      <vt:lpstr>SCOPE OF THE PROJECT</vt:lpstr>
      <vt:lpstr>APPLICATIONS</vt:lpstr>
      <vt:lpstr>PROPOSED METHOD</vt:lpstr>
      <vt:lpstr>PowerPoint Presentation</vt:lpstr>
      <vt:lpstr>PowerPoint Presentation</vt:lpstr>
      <vt:lpstr>PowerPoint Presentation</vt:lpstr>
      <vt:lpstr>PowerPoint Presentation</vt:lpstr>
      <vt:lpstr>DEPLOYMENT DIAGRAM</vt:lpstr>
      <vt:lpstr>GANTT CHART</vt:lpstr>
      <vt:lpstr>PERT CHART</vt:lpstr>
      <vt:lpstr>PERT CHART</vt:lpstr>
      <vt:lpstr>Functional Requirements</vt:lpstr>
      <vt:lpstr>NON FUNCTIONAL REQUIREMENTS</vt:lpstr>
      <vt:lpstr>SPRINT BACKLOGS</vt:lpstr>
      <vt:lpstr>PowerPoint Presentation</vt:lpstr>
      <vt:lpstr>PowerPoint Presentation</vt:lpstr>
      <vt:lpstr>PowerPoint Presentation</vt:lpstr>
      <vt:lpstr>HARDWARE SETUP</vt:lpstr>
      <vt:lpstr>PowerPoint Presentation</vt:lpstr>
      <vt:lpstr>BLUETOOTH MODULE</vt:lpstr>
      <vt:lpstr>CIRCUIT DIAGRAM</vt:lpstr>
      <vt:lpstr>PowerPoint Presentation</vt:lpstr>
      <vt:lpstr>ARDUINO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Door Unlock System</dc:title>
  <dc:creator>Dharshini R</dc:creator>
  <cp:lastModifiedBy>Dharshini R</cp:lastModifiedBy>
  <cp:revision>16</cp:revision>
  <dcterms:created xsi:type="dcterms:W3CDTF">2024-03-05T15:47:59Z</dcterms:created>
  <dcterms:modified xsi:type="dcterms:W3CDTF">2024-04-25T09:10:12Z</dcterms:modified>
</cp:coreProperties>
</file>